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1.xml" ContentType="application/vnd.openxmlformats-officedocument.presentationml.notesSlide+xml"/>
  <Override PartName="/ppt/tags/tag47.xml" ContentType="application/vnd.openxmlformats-officedocument.presentationml.tags+xml"/>
  <Override PartName="/ppt/notesSlides/notesSlide22.xml" ContentType="application/vnd.openxmlformats-officedocument.presentationml.notesSlide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1.xml" ContentType="application/vnd.openxmlformats-officedocument.presentationml.notesSlide+xml"/>
  <Override PartName="/ppt/tags/tag100.xml" ContentType="application/vnd.openxmlformats-officedocument.presentationml.tags+xml"/>
  <Override PartName="/ppt/notesSlides/notesSlide3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3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886" r:id="rId3"/>
    <p:sldMasterId id="2147483934" r:id="rId4"/>
    <p:sldMasterId id="2147483946" r:id="rId5"/>
    <p:sldMasterId id="2147483958" r:id="rId6"/>
  </p:sldMasterIdLst>
  <p:notesMasterIdLst>
    <p:notesMasterId r:id="rId71"/>
  </p:notesMasterIdLst>
  <p:sldIdLst>
    <p:sldId id="262" r:id="rId7"/>
    <p:sldId id="474" r:id="rId8"/>
    <p:sldId id="303" r:id="rId9"/>
    <p:sldId id="430" r:id="rId10"/>
    <p:sldId id="409" r:id="rId11"/>
    <p:sldId id="354" r:id="rId12"/>
    <p:sldId id="380" r:id="rId13"/>
    <p:sldId id="475" r:id="rId14"/>
    <p:sldId id="411" r:id="rId15"/>
    <p:sldId id="347" r:id="rId16"/>
    <p:sldId id="349" r:id="rId17"/>
    <p:sldId id="381" r:id="rId18"/>
    <p:sldId id="455" r:id="rId19"/>
    <p:sldId id="348" r:id="rId20"/>
    <p:sldId id="471" r:id="rId21"/>
    <p:sldId id="472" r:id="rId22"/>
    <p:sldId id="386" r:id="rId23"/>
    <p:sldId id="377" r:id="rId24"/>
    <p:sldId id="379" r:id="rId25"/>
    <p:sldId id="387" r:id="rId26"/>
    <p:sldId id="385" r:id="rId27"/>
    <p:sldId id="388" r:id="rId28"/>
    <p:sldId id="463" r:id="rId29"/>
    <p:sldId id="389" r:id="rId30"/>
    <p:sldId id="390" r:id="rId31"/>
    <p:sldId id="391" r:id="rId32"/>
    <p:sldId id="392" r:id="rId33"/>
    <p:sldId id="464" r:id="rId34"/>
    <p:sldId id="394" r:id="rId35"/>
    <p:sldId id="395" r:id="rId36"/>
    <p:sldId id="397" r:id="rId37"/>
    <p:sldId id="396" r:id="rId38"/>
    <p:sldId id="393" r:id="rId39"/>
    <p:sldId id="382" r:id="rId40"/>
    <p:sldId id="398" r:id="rId41"/>
    <p:sldId id="399" r:id="rId42"/>
    <p:sldId id="465" r:id="rId43"/>
    <p:sldId id="383" r:id="rId44"/>
    <p:sldId id="400" r:id="rId45"/>
    <p:sldId id="402" r:id="rId46"/>
    <p:sldId id="403" r:id="rId47"/>
    <p:sldId id="404" r:id="rId48"/>
    <p:sldId id="466" r:id="rId49"/>
    <p:sldId id="401" r:id="rId50"/>
    <p:sldId id="384" r:id="rId51"/>
    <p:sldId id="405" r:id="rId52"/>
    <p:sldId id="406" r:id="rId53"/>
    <p:sldId id="408" r:id="rId54"/>
    <p:sldId id="467" r:id="rId55"/>
    <p:sldId id="407" r:id="rId56"/>
    <p:sldId id="478" r:id="rId57"/>
    <p:sldId id="477" r:id="rId58"/>
    <p:sldId id="479" r:id="rId59"/>
    <p:sldId id="480" r:id="rId60"/>
    <p:sldId id="481" r:id="rId61"/>
    <p:sldId id="482" r:id="rId62"/>
    <p:sldId id="483" r:id="rId63"/>
    <p:sldId id="487" r:id="rId64"/>
    <p:sldId id="484" r:id="rId65"/>
    <p:sldId id="485" r:id="rId66"/>
    <p:sldId id="486" r:id="rId67"/>
    <p:sldId id="489" r:id="rId68"/>
    <p:sldId id="488" r:id="rId69"/>
    <p:sldId id="490" r:id="rId7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08A4871-A947-4321-9CC3-6D29DFA6E355}">
          <p14:sldIdLst>
            <p14:sldId id="262"/>
            <p14:sldId id="474"/>
            <p14:sldId id="303"/>
            <p14:sldId id="430"/>
            <p14:sldId id="409"/>
            <p14:sldId id="354"/>
            <p14:sldId id="380"/>
            <p14:sldId id="475"/>
            <p14:sldId id="411"/>
            <p14:sldId id="347"/>
            <p14:sldId id="349"/>
            <p14:sldId id="381"/>
            <p14:sldId id="455"/>
            <p14:sldId id="348"/>
            <p14:sldId id="471"/>
            <p14:sldId id="472"/>
            <p14:sldId id="386"/>
            <p14:sldId id="377"/>
            <p14:sldId id="379"/>
            <p14:sldId id="387"/>
            <p14:sldId id="385"/>
            <p14:sldId id="388"/>
            <p14:sldId id="463"/>
            <p14:sldId id="389"/>
            <p14:sldId id="390"/>
            <p14:sldId id="391"/>
            <p14:sldId id="392"/>
            <p14:sldId id="464"/>
            <p14:sldId id="394"/>
            <p14:sldId id="395"/>
            <p14:sldId id="397"/>
            <p14:sldId id="396"/>
            <p14:sldId id="393"/>
            <p14:sldId id="382"/>
            <p14:sldId id="398"/>
            <p14:sldId id="399"/>
            <p14:sldId id="465"/>
            <p14:sldId id="383"/>
            <p14:sldId id="400"/>
            <p14:sldId id="402"/>
            <p14:sldId id="403"/>
            <p14:sldId id="404"/>
            <p14:sldId id="466"/>
            <p14:sldId id="401"/>
            <p14:sldId id="384"/>
            <p14:sldId id="405"/>
            <p14:sldId id="406"/>
            <p14:sldId id="408"/>
            <p14:sldId id="467"/>
            <p14:sldId id="407"/>
            <p14:sldId id="478"/>
            <p14:sldId id="477"/>
            <p14:sldId id="479"/>
            <p14:sldId id="480"/>
            <p14:sldId id="481"/>
            <p14:sldId id="482"/>
            <p14:sldId id="483"/>
            <p14:sldId id="487"/>
            <p14:sldId id="484"/>
            <p14:sldId id="485"/>
            <p14:sldId id="486"/>
            <p14:sldId id="489"/>
            <p14:sldId id="488"/>
            <p14:sldId id="490"/>
          </p14:sldIdLst>
        </p14:section>
        <p14:section name="未命名的章節" id="{2AA5C892-58B8-4A63-B3F7-AB68A686A1B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1063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458786-ADA0-496C-A045-1E38286225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5137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9F70CA-1A78-4C67-A178-600728628083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635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26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83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444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67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63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09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249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547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527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02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084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562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955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36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215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834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241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31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012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529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28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21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34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66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302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27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3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932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61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79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35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63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7E411D-C51F-4E00-B5B1-37C256A495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70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3828-7B24-4A6D-9C4E-BE12567DB7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037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76A2-2859-4539-9D0B-31E6BA4079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36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4875" y="1500188"/>
            <a:ext cx="7315200" cy="19939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" y="3614738"/>
            <a:ext cx="7315200" cy="1171575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4875" y="1500188"/>
            <a:ext cx="228600" cy="19939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00" y="3614738"/>
            <a:ext cx="228600" cy="1171575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775325"/>
            <a:ext cx="468153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1571612"/>
            <a:ext cx="6858000" cy="1871667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3690928"/>
            <a:ext cx="6858000" cy="952518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4B6A307-93D9-4386-B5D2-88731E4BB94A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68313" y="6308725"/>
            <a:ext cx="1219200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A73BD4-BF85-4B76-8689-C7C3BF076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01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76EE-E5ED-4167-B342-A96D90142392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AA1F00DE-C362-4CAD-A4B1-7D2EAAEEAD7B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/21</a:t>
            </a:r>
          </a:p>
        </p:txBody>
      </p:sp>
    </p:spTree>
    <p:extLst>
      <p:ext uri="{BB962C8B-B14F-4D97-AF65-F5344CB8AC3E}">
        <p14:creationId xmlns:p14="http://schemas.microsoft.com/office/powerpoint/2010/main" val="268828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FF955781-FF05-432C-B392-8BFBDB42E79B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 smtClean="0"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B9C47F77-BFCE-4789-9BB5-DFF8CFEB42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73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244B-40D6-4495-956D-CEAA63777269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82E77AEB-AC2E-4CAA-9AAD-A9BA1AB7C50F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7174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540B-C0E9-4154-9B39-F1B16DAA9174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E4CA3EEA-725E-4826-8DFD-97339B9BEA5E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56163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AB64-7F2A-4148-A606-6371A7F52304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6381C-8618-4161-AD0C-7FE0E6F7BC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757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0DD1-EBD2-40E0-849A-F3A32B8E70EB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B1F507-2142-4599-9D85-781E61CF2C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36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直線接點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等腰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C6BB-1979-4B3B-A158-29BCA90B293D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EBF472-1F44-49B7-A0B6-CB6BC717B9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00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9B54-527F-4A98-93EF-8FE033AA45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7208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386B7BB0-377F-4064-9935-97DB99039010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0C7D9129-E7A9-41C5-864C-8791A3EC69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93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A484A-C097-4980-892B-06EB4720E061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E4D2C389-36D9-4AA7-8BE5-A2545FDE4A04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35949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等腰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6" name="直線接點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9CD4-ABE7-49F1-8E16-789B715C04C9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AA7EEC-749A-440B-9D1F-718BF85ED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049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182F-E1E3-4723-8111-573A1BF61A9D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E0D16786-1B03-46D9-B00C-0D900140715B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479148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0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1F97-3D0E-4332-8B49-F40A7C95C6CC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E07ABB7A-FEF5-4169-A098-2AE6FE5AB3E9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637780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1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25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12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37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4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A5ED-712B-44B2-83CC-DFC870C461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9471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87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36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14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9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55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91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93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64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32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6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9B47-4CA7-4E78-AA4D-34634E69B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246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32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8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5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87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47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3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65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30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78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9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AEA1A-A811-4027-93CA-09FE329E09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0349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71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92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96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0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6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01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00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60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4B6492BE-76D1-5149-BF60-A930FD675AF1}"/>
              </a:ext>
            </a:extLst>
          </p:cNvPr>
          <p:cNvGrpSpPr/>
          <p:nvPr/>
        </p:nvGrpSpPr>
        <p:grpSpPr>
          <a:xfrm>
            <a:off x="-3765" y="4952999"/>
            <a:ext cx="9147765" cy="1912087"/>
            <a:chOff x="-3765" y="4952999"/>
            <a:chExt cx="9147765" cy="1912087"/>
          </a:xfrm>
        </p:grpSpPr>
        <p:grpSp>
          <p:nvGrpSpPr>
            <p:cNvPr id="2" name="群組 1"/>
            <p:cNvGrpSpPr/>
            <p:nvPr/>
          </p:nvGrpSpPr>
          <p:grpSpPr>
            <a:xfrm>
              <a:off x="-3765" y="4952999"/>
              <a:ext cx="9147765" cy="1912087"/>
              <a:chOff x="-3765" y="4832896"/>
              <a:chExt cx="9147765" cy="2032191"/>
            </a:xfrm>
          </p:grpSpPr>
          <p:sp>
            <p:nvSpPr>
              <p:cNvPr id="7" name="手繪多邊形 6"/>
              <p:cNvSpPr>
                <a:spLocks/>
              </p:cNvSpPr>
              <p:nvPr/>
            </p:nvSpPr>
            <p:spPr bwMode="auto">
              <a:xfrm>
                <a:off x="1687513" y="4832896"/>
                <a:ext cx="7456487" cy="51881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4697" y="0"/>
                  </a:cxn>
                  <a:cxn ang="0">
                    <a:pos x="4697" y="367"/>
                  </a:cxn>
                  <a:cxn ang="0">
                    <a:pos x="0" y="218"/>
                  </a:cxn>
                  <a:cxn ang="0">
                    <a:pos x="4697" y="0"/>
                  </a:cxn>
                </a:cxnLst>
                <a:rect l="0" t="0" r="0" b="0"/>
                <a:pathLst>
                  <a:path w="4697" h="367">
                    <a:moveTo>
                      <a:pt x="4697" y="0"/>
                    </a:moveTo>
                    <a:lnTo>
                      <a:pt x="4697" y="367"/>
                    </a:lnTo>
                    <a:lnTo>
                      <a:pt x="0" y="218"/>
                    </a:lnTo>
                    <a:lnTo>
                      <a:pt x="4697" y="0"/>
                    </a:lnTo>
                    <a:close/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>
                <a:off x="35443" y="5135526"/>
                <a:ext cx="9108557" cy="838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0" y="0"/>
                    </a:moveTo>
                    <a:lnTo>
                      <a:pt x="5760" y="0"/>
                    </a:lnTo>
                    <a:lnTo>
                      <a:pt x="5760" y="52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手繪多邊形 10"/>
              <p:cNvSpPr>
                <a:spLocks/>
              </p:cNvSpPr>
              <p:nvPr/>
            </p:nvSpPr>
            <p:spPr bwMode="auto">
              <a:xfrm>
                <a:off x="0" y="4883887"/>
                <a:ext cx="9144000" cy="1981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0" y="1248"/>
                  </a:cxn>
                  <a:cxn ang="0">
                    <a:pos x="5760" y="1248"/>
                  </a:cxn>
                  <a:cxn ang="0">
                    <a:pos x="5760" y="528"/>
                  </a:cxn>
                  <a:cxn ang="0">
                    <a:pos x="0" y="0"/>
                  </a:cxn>
                </a:cxnLst>
                <a:rect l="0" t="0" r="0" b="0"/>
                <a:pathLst>
                  <a:path w="5760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5760" y="1248"/>
                    </a:lnTo>
                    <a:lnTo>
                      <a:pt x="5760" y="5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-3765" y="4880373"/>
                <a:ext cx="9147765" cy="839943"/>
              </a:xfrm>
              <a:prstGeom prst="line">
                <a:avLst/>
              </a:prstGeom>
              <a:noFill/>
              <a:ln w="12065" cap="flat" cmpd="sng" algn="ctr">
                <a:gradFill>
                  <a:gsLst>
                    <a:gs pos="45000">
                      <a:schemeClr val="accent1">
                        <a:tint val="70000"/>
                        <a:satMod val="110000"/>
                      </a:schemeClr>
                    </a:gs>
                    <a:gs pos="15000">
                      <a:schemeClr val="accent1">
                        <a:shade val="40000"/>
                        <a:satMod val="11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634BF6B-AE61-E944-956E-A7C389EA8115}"/>
                </a:ext>
              </a:extLst>
            </p:cNvPr>
            <p:cNvSpPr txBox="1"/>
            <p:nvPr/>
          </p:nvSpPr>
          <p:spPr>
            <a:xfrm>
              <a:off x="0" y="555330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Institute of Communications Engineering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National Tsing Hua University </a:t>
              </a:r>
              <a:endParaRPr lang="en-US" altLang="zh-TW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73061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 anchor="ctr"/>
          <a:lstStyle>
            <a:lvl1pPr marL="0" marR="64008" indent="0" algn="ctr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F0A08935-E554-47E3-A3F7-3B8D87BFB255}" type="datetime1">
              <a:rPr lang="en-US" altLang="zh-TW" smtClean="0"/>
              <a:pPr/>
              <a:t>7/4/2025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tint val="2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210DA57-B02D-F943-ABB1-999C533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7897013" y="24830"/>
            <a:ext cx="1246987" cy="1246987"/>
          </a:xfrm>
          <a:prstGeom prst="rect">
            <a:avLst/>
          </a:prstGeom>
        </p:spPr>
      </p:pic>
      <p:sp>
        <p:nvSpPr>
          <p:cNvPr id="14" name="投影片編號版面配置區 17">
            <a:extLst>
              <a:ext uri="{FF2B5EF4-FFF2-40B4-BE49-F238E27FC236}">
                <a16:creationId xmlns:a16="http://schemas.microsoft.com/office/drawing/2014/main" id="{B88B9942-7ACE-1C47-8180-513EDB31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18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>
            <a:lvl1pPr>
              <a:defRPr lang="zh-TW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4880765-9BA3-4441-A899-CFDD860695B8}" type="datetime1">
              <a:rPr lang="en-US" altLang="zh-TW" smtClean="0"/>
              <a:pPr/>
              <a:t>7/4/2025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902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7339-CE3D-4313-9210-5892E781DF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2641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C2D1F-410E-D542-920E-298B20B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E976BB-60F8-8C48-B56D-264FF2D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5E7EC1C-A736-450E-96EC-50F743A1E02B}" type="datetime1">
              <a:rPr lang="en-US" altLang="zh-TW" smtClean="0"/>
              <a:pPr/>
              <a:t>7/4/2025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0B1BD-2036-9447-97F7-119D838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A630BA-A8E2-5240-8B7D-043547A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A8CEB-0811-4964-9A77-25A956C85C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61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BD92A-CE10-45DD-ACB0-4344016416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393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BE30-4662-4D55-B05E-01D6E90250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002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8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9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4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6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8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1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2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3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4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5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6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7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8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9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0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1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2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3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4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5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6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7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8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9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0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1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2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3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4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5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6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7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8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9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0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1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2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3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4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5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6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7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8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9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90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91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92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93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/>
            </a:lvl1pPr>
          </a:lstStyle>
          <a:p>
            <a:pPr>
              <a:defRPr/>
            </a:pPr>
            <a:fld id="{F18C0D08-3949-481C-AB96-6E4FFA6F48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1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46465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CCEAB8-6A7C-433E-B9D4-0F07D4469083}" type="datetime1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464653"/>
                </a:solidFill>
                <a:latin typeface="Gill Sans MT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732588" y="6308725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smtClean="0">
                <a:solidFill>
                  <a:srgbClr val="464653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9C528E9C-8B78-415A-852F-3CC7A1F93820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/27</a:t>
            </a:r>
          </a:p>
        </p:txBody>
      </p:sp>
      <p:sp>
        <p:nvSpPr>
          <p:cNvPr id="2055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pic>
        <p:nvPicPr>
          <p:cNvPr id="2057" name="Picture 6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36401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0" r:id="rId4"/>
    <p:sldLayoutId id="2147483861" r:id="rId5"/>
    <p:sldLayoutId id="2147483867" r:id="rId6"/>
    <p:sldLayoutId id="2147483868" r:id="rId7"/>
    <p:sldLayoutId id="2147483869" r:id="rId8"/>
    <p:sldLayoutId id="2147483870" r:id="rId9"/>
    <p:sldLayoutId id="2147483862" r:id="rId10"/>
    <p:sldLayoutId id="2147483871" r:id="rId11"/>
    <p:sldLayoutId id="2147483872" r:id="rId12"/>
    <p:sldLayoutId id="21474838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3188EF-4C4F-40CD-95FB-F7B03015378C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2025/7/4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92B43E-36FD-475D-B6CA-CF3569A24E34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873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B3188EF-4C4F-40CD-95FB-F7B03015378C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2025/7/4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292B43E-36FD-475D-B6CA-CF3569A24E34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198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B3188EF-4C4F-40CD-95FB-F7B03015378C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2025/7/4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292B43E-36FD-475D-B6CA-CF3569A24E34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7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57200" y="5939204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59423" y="5924550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3195" y="577713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kumimoji="0" lang="zh-TW" altLang="en-US" dirty="0"/>
              <a:t>按一下以編輯母片文字樣式</a:t>
            </a:r>
          </a:p>
          <a:p>
            <a:pPr lvl="1"/>
            <a:r>
              <a:rPr kumimoji="0" lang="zh-TW" altLang="en-US" dirty="0"/>
              <a:t>第二層</a:t>
            </a:r>
          </a:p>
          <a:p>
            <a:pPr lvl="2"/>
            <a:r>
              <a:rPr kumimoji="0" lang="zh-TW" altLang="en-US" dirty="0"/>
              <a:t>第三層</a:t>
            </a:r>
          </a:p>
          <a:p>
            <a:pPr lvl="3"/>
            <a:r>
              <a:rPr kumimoji="0" lang="zh-TW" altLang="en-US" dirty="0"/>
              <a:t>第四層</a:t>
            </a:r>
          </a:p>
          <a:p>
            <a:pPr lvl="4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E7EC1C-A736-450E-96EC-50F743A1E02B}" type="datetime1">
              <a:rPr lang="en-US" altLang="zh-TW" smtClean="0"/>
              <a:t>7/4/2025</a:t>
            </a:fld>
            <a:endParaRPr 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2" y="6318000"/>
            <a:ext cx="4769999" cy="54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067E09-866D-F94A-BCC9-3A703BB10A6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7000"/>
          </a:blip>
          <a:stretch>
            <a:fillRect/>
          </a:stretch>
        </p:blipFill>
        <p:spPr>
          <a:xfrm>
            <a:off x="7897013" y="-23482"/>
            <a:ext cx="1246987" cy="12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6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zh-TW" altLang="en-US" sz="2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lang="zh-TW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zh-TW" alt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zh-TW" altLang="en-US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altLang="en-US" sz="16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23.png"/><Relationship Id="rId5" Type="http://schemas.openxmlformats.org/officeDocument/2006/relationships/tags" Target="../tags/tag7.xml"/><Relationship Id="rId10" Type="http://schemas.openxmlformats.org/officeDocument/2006/relationships/image" Target="../media/image22.png"/><Relationship Id="rId4" Type="http://schemas.openxmlformats.org/officeDocument/2006/relationships/tags" Target="../tags/tag6.xm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29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2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7.png"/><Relationship Id="rId5" Type="http://schemas.openxmlformats.org/officeDocument/2006/relationships/tags" Target="../tags/tag12.xml"/><Relationship Id="rId10" Type="http://schemas.openxmlformats.org/officeDocument/2006/relationships/image" Target="../media/image26.png"/><Relationship Id="rId4" Type="http://schemas.openxmlformats.org/officeDocument/2006/relationships/tags" Target="../tags/tag11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9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42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4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0.png"/><Relationship Id="rId5" Type="http://schemas.openxmlformats.org/officeDocument/2006/relationships/tags" Target="../tags/tag30.xml"/><Relationship Id="rId10" Type="http://schemas.openxmlformats.org/officeDocument/2006/relationships/image" Target="../media/image22.png"/><Relationship Id="rId4" Type="http://schemas.openxmlformats.org/officeDocument/2006/relationships/tags" Target="../tags/tag29.xml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tags" Target="../tags/tag34.xml"/><Relationship Id="rId21" Type="http://schemas.openxmlformats.org/officeDocument/2006/relationships/image" Target="../media/image50.png"/><Relationship Id="rId7" Type="http://schemas.openxmlformats.org/officeDocument/2006/relationships/tags" Target="../tags/tag38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46.png"/><Relationship Id="rId2" Type="http://schemas.openxmlformats.org/officeDocument/2006/relationships/tags" Target="../tags/tag33.xml"/><Relationship Id="rId16" Type="http://schemas.openxmlformats.org/officeDocument/2006/relationships/image" Target="../media/image21.png"/><Relationship Id="rId20" Type="http://schemas.openxmlformats.org/officeDocument/2006/relationships/image" Target="../media/image49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59.xml"/><Relationship Id="rId5" Type="http://schemas.openxmlformats.org/officeDocument/2006/relationships/tags" Target="../tags/tag36.xml"/><Relationship Id="rId15" Type="http://schemas.openxmlformats.org/officeDocument/2006/relationships/image" Target="../media/image45.png"/><Relationship Id="rId10" Type="http://schemas.openxmlformats.org/officeDocument/2006/relationships/tags" Target="../tags/tag41.xml"/><Relationship Id="rId19" Type="http://schemas.openxmlformats.org/officeDocument/2006/relationships/image" Target="../media/image48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44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54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53.png"/><Relationship Id="rId5" Type="http://schemas.openxmlformats.org/officeDocument/2006/relationships/tags" Target="../tags/tag46.xml"/><Relationship Id="rId10" Type="http://schemas.openxmlformats.org/officeDocument/2006/relationships/image" Target="../media/image52.png"/><Relationship Id="rId4" Type="http://schemas.openxmlformats.org/officeDocument/2006/relationships/tags" Target="../tags/tag45.xml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48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notesSlide" Target="../notesSlides/notesSlide24.xml"/><Relationship Id="rId18" Type="http://schemas.openxmlformats.org/officeDocument/2006/relationships/image" Target="../media/image60.png"/><Relationship Id="rId3" Type="http://schemas.openxmlformats.org/officeDocument/2006/relationships/tags" Target="../tags/tag51.xml"/><Relationship Id="rId21" Type="http://schemas.openxmlformats.org/officeDocument/2006/relationships/image" Target="../media/image63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59.png"/><Relationship Id="rId2" Type="http://schemas.openxmlformats.org/officeDocument/2006/relationships/tags" Target="../tags/tag50.xml"/><Relationship Id="rId16" Type="http://schemas.openxmlformats.org/officeDocument/2006/relationships/image" Target="../media/image46.png"/><Relationship Id="rId20" Type="http://schemas.openxmlformats.org/officeDocument/2006/relationships/image" Target="../media/image62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58.png"/><Relationship Id="rId23" Type="http://schemas.openxmlformats.org/officeDocument/2006/relationships/image" Target="../media/image65.png"/><Relationship Id="rId10" Type="http://schemas.openxmlformats.org/officeDocument/2006/relationships/tags" Target="../tags/tag58.xml"/><Relationship Id="rId19" Type="http://schemas.openxmlformats.org/officeDocument/2006/relationships/image" Target="../media/image61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57.png"/><Relationship Id="rId22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66.png"/><Relationship Id="rId18" Type="http://schemas.openxmlformats.org/officeDocument/2006/relationships/image" Target="../media/image64.png"/><Relationship Id="rId3" Type="http://schemas.openxmlformats.org/officeDocument/2006/relationships/tags" Target="../tags/tag62.xml"/><Relationship Id="rId21" Type="http://schemas.openxmlformats.org/officeDocument/2006/relationships/image" Target="../media/image22.png"/><Relationship Id="rId7" Type="http://schemas.openxmlformats.org/officeDocument/2006/relationships/tags" Target="../tags/tag66.xml"/><Relationship Id="rId12" Type="http://schemas.openxmlformats.org/officeDocument/2006/relationships/notesSlide" Target="../notesSlides/notesSlide25.xml"/><Relationship Id="rId17" Type="http://schemas.openxmlformats.org/officeDocument/2006/relationships/image" Target="../media/image67.png"/><Relationship Id="rId2" Type="http://schemas.openxmlformats.org/officeDocument/2006/relationships/tags" Target="../tags/tag61.xml"/><Relationship Id="rId16" Type="http://schemas.openxmlformats.org/officeDocument/2006/relationships/image" Target="../media/image52.png"/><Relationship Id="rId20" Type="http://schemas.openxmlformats.org/officeDocument/2006/relationships/image" Target="../media/image21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59.xml"/><Relationship Id="rId5" Type="http://schemas.openxmlformats.org/officeDocument/2006/relationships/tags" Target="../tags/tag64.xml"/><Relationship Id="rId15" Type="http://schemas.openxmlformats.org/officeDocument/2006/relationships/image" Target="../media/image47.png"/><Relationship Id="rId10" Type="http://schemas.openxmlformats.org/officeDocument/2006/relationships/tags" Target="../tags/tag69.xml"/><Relationship Id="rId19" Type="http://schemas.openxmlformats.org/officeDocument/2006/relationships/image" Target="../media/image68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notesSlide" Target="../notesSlides/notesSlide26.xml"/><Relationship Id="rId18" Type="http://schemas.openxmlformats.org/officeDocument/2006/relationships/image" Target="../media/image71.png"/><Relationship Id="rId3" Type="http://schemas.openxmlformats.org/officeDocument/2006/relationships/tags" Target="../tags/tag72.xml"/><Relationship Id="rId21" Type="http://schemas.openxmlformats.org/officeDocument/2006/relationships/image" Target="../media/image74.png"/><Relationship Id="rId7" Type="http://schemas.openxmlformats.org/officeDocument/2006/relationships/tags" Target="../tags/tag76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70.png"/><Relationship Id="rId2" Type="http://schemas.openxmlformats.org/officeDocument/2006/relationships/tags" Target="../tags/tag71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77.png"/><Relationship Id="rId5" Type="http://schemas.openxmlformats.org/officeDocument/2006/relationships/tags" Target="../tags/tag74.xml"/><Relationship Id="rId15" Type="http://schemas.openxmlformats.org/officeDocument/2006/relationships/image" Target="../media/image22.png"/><Relationship Id="rId23" Type="http://schemas.openxmlformats.org/officeDocument/2006/relationships/image" Target="../media/image76.png"/><Relationship Id="rId10" Type="http://schemas.openxmlformats.org/officeDocument/2006/relationships/tags" Target="../tags/tag79.xml"/><Relationship Id="rId19" Type="http://schemas.openxmlformats.org/officeDocument/2006/relationships/image" Target="../media/image72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35.png"/><Relationship Id="rId22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8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8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notesSlide" Target="../notesSlides/notesSlide29.xml"/><Relationship Id="rId18" Type="http://schemas.openxmlformats.org/officeDocument/2006/relationships/image" Target="../media/image85.png"/><Relationship Id="rId3" Type="http://schemas.openxmlformats.org/officeDocument/2006/relationships/tags" Target="../tags/tag86.xml"/><Relationship Id="rId21" Type="http://schemas.openxmlformats.org/officeDocument/2006/relationships/image" Target="../media/image88.png"/><Relationship Id="rId7" Type="http://schemas.openxmlformats.org/officeDocument/2006/relationships/tags" Target="../tags/tag90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84.png"/><Relationship Id="rId2" Type="http://schemas.openxmlformats.org/officeDocument/2006/relationships/tags" Target="../tags/tag85.xml"/><Relationship Id="rId16" Type="http://schemas.openxmlformats.org/officeDocument/2006/relationships/image" Target="../media/image22.png"/><Relationship Id="rId20" Type="http://schemas.openxmlformats.org/officeDocument/2006/relationships/image" Target="../media/image87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image" Target="../media/image83.png"/><Relationship Id="rId23" Type="http://schemas.openxmlformats.org/officeDocument/2006/relationships/image" Target="../media/image90.png"/><Relationship Id="rId10" Type="http://schemas.openxmlformats.org/officeDocument/2006/relationships/tags" Target="../tags/tag93.xml"/><Relationship Id="rId19" Type="http://schemas.openxmlformats.org/officeDocument/2006/relationships/image" Target="../media/image86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82.png"/><Relationship Id="rId22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99.xml"/><Relationship Id="rId7" Type="http://schemas.openxmlformats.org/officeDocument/2006/relationships/image" Target="../media/image94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3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00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103.xml"/><Relationship Id="rId7" Type="http://schemas.openxmlformats.org/officeDocument/2006/relationships/notesSlide" Target="../notesSlides/notesSlide33.xml"/><Relationship Id="rId12" Type="http://schemas.openxmlformats.org/officeDocument/2006/relationships/image" Target="../media/image100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99.png"/><Relationship Id="rId5" Type="http://schemas.openxmlformats.org/officeDocument/2006/relationships/tags" Target="../tags/tag105.xml"/><Relationship Id="rId10" Type="http://schemas.openxmlformats.org/officeDocument/2006/relationships/image" Target="../media/image98.png"/><Relationship Id="rId4" Type="http://schemas.openxmlformats.org/officeDocument/2006/relationships/tags" Target="../tags/tag104.xml"/><Relationship Id="rId9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0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0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0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0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12637"/>
            <a:ext cx="7678738" cy="1754326"/>
          </a:xfrm>
        </p:spPr>
        <p:txBody>
          <a:bodyPr/>
          <a:lstStyle/>
          <a:p>
            <a:pPr algn="l" eaLnBrk="1" hangingPunct="1"/>
            <a:r>
              <a:rPr lang="en-US" altLang="zh-TW" sz="3600" dirty="0"/>
              <a:t>An Introduction to the Multichannel Rendezvous Problem-Part II</a:t>
            </a:r>
          </a:p>
        </p:txBody>
      </p:sp>
      <p:sp>
        <p:nvSpPr>
          <p:cNvPr id="15363" name="文字方塊 2"/>
          <p:cNvSpPr txBox="1">
            <a:spLocks noChangeArrowheads="1"/>
          </p:cNvSpPr>
          <p:nvPr/>
        </p:nvSpPr>
        <p:spPr bwMode="auto">
          <a:xfrm>
            <a:off x="468313" y="2852738"/>
            <a:ext cx="7775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/>
              <a:t>Prof. Cheng-Shang Chang (</a:t>
            </a:r>
            <a:r>
              <a:rPr lang="zh-TW" altLang="en-US" sz="2400" dirty="0"/>
              <a:t>張正尚教授</a:t>
            </a:r>
            <a:r>
              <a:rPr lang="en-US" altLang="zh-TW" sz="2400" dirty="0"/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/>
              <a:t>Institute of Communications Engineering National Tsing Hua University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/>
              <a:t>July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353"/>
            <a:ext cx="8162925" cy="1569660"/>
          </a:xfrm>
        </p:spPr>
        <p:txBody>
          <a:bodyPr/>
          <a:lstStyle/>
          <a:p>
            <a:r>
              <a:rPr lang="en-US" altLang="zh-TW" sz="3200" dirty="0"/>
              <a:t>Asynchronous channel hopping sequence with maximum degree of overlapping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What is the minimum length of the period to construct a MACH sequence for N channels?</a:t>
                </a:r>
              </a:p>
              <a:p>
                <a:r>
                  <a:rPr lang="en-US" altLang="zh-TW" sz="2400" dirty="0"/>
                  <a:t>Theorem (DRDS 2013): For any (</a:t>
                </a:r>
                <a:r>
                  <a:rPr lang="en-US" altLang="zh-TW" sz="2400" dirty="0" err="1"/>
                  <a:t>N,p</a:t>
                </a:r>
                <a:r>
                  <a:rPr lang="en-US" altLang="zh-TW" sz="2400" dirty="0"/>
                  <a:t>)-MACH sequence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sz="2400" dirty="0"/>
                  <a:t>3, its period p cannot be smaller than N</a:t>
                </a:r>
                <a:r>
                  <a:rPr lang="en-US" altLang="zh-TW" sz="2400" baseline="30000" dirty="0"/>
                  <a:t>2</a:t>
                </a:r>
                <a:r>
                  <a:rPr lang="en-US" altLang="zh-TW" sz="2400" dirty="0"/>
                  <a:t>+N+1.</a:t>
                </a:r>
              </a:p>
              <a:p>
                <a:r>
                  <a:rPr lang="en-US" altLang="zh-TW" sz="2400" dirty="0"/>
                  <a:t>Optimal sequences for N=8 </a:t>
                </a:r>
              </a:p>
              <a:p>
                <a:pPr lvl="1"/>
                <a:r>
                  <a:rPr lang="en-US" altLang="zh-TW" sz="2000" dirty="0"/>
                  <a:t>(F. </a:t>
                </a:r>
                <a:r>
                  <a:rPr lang="en-US" altLang="zh-TW" sz="2000" dirty="0" err="1"/>
                  <a:t>Hou</a:t>
                </a:r>
                <a:r>
                  <a:rPr lang="en-US" altLang="zh-TW" sz="2000" dirty="0"/>
                  <a:t>, L. X. </a:t>
                </a:r>
                <a:r>
                  <a:rPr lang="en-US" altLang="zh-TW" sz="2000" dirty="0" err="1"/>
                  <a:t>Cai</a:t>
                </a:r>
                <a:r>
                  <a:rPr lang="en-US" altLang="zh-TW" sz="2000" dirty="0"/>
                  <a:t>, X. Shen, and J. Huang, “Asynchronous multichannel MAC design with difference-set-based hopping sequences,'' IEEE Transactions on Vehicular Technology, vol. 60, pp. 1728--1739, 2011.)</a:t>
                </a:r>
                <a:endParaRPr lang="zh-TW" altLang="en-US" sz="20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6" t="-11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57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Packing disjoint difference sets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12813" y="1905000"/>
                <a:ext cx="7763643" cy="4191000"/>
              </a:xfrm>
            </p:spPr>
            <p:txBody>
              <a:bodyPr/>
              <a:lstStyle/>
              <a:p>
                <a:r>
                  <a:rPr lang="en-US" altLang="zh-TW" sz="2400" dirty="0"/>
                  <a:t>Difference Set: A (</a:t>
                </a:r>
                <a:r>
                  <a:rPr lang="en-US" altLang="zh-TW" sz="2400" dirty="0" err="1"/>
                  <a:t>n,p</a:t>
                </a:r>
                <a:r>
                  <a:rPr lang="en-US" altLang="zh-TW" sz="2400" dirty="0"/>
                  <a:t>)-relaxed difference set (RDS) S includes n integers, denoted by S</a:t>
                </a:r>
                <a:r>
                  <a:rPr lang="en-US" altLang="zh-TW" sz="2400" i="1" dirty="0"/>
                  <a:t>={s</a:t>
                </a:r>
                <a:r>
                  <a:rPr lang="en-US" altLang="zh-TW" sz="2400" i="1" baseline="-25000" dirty="0"/>
                  <a:t>1</a:t>
                </a:r>
                <a:r>
                  <a:rPr lang="en-US" altLang="zh-TW" sz="2400" i="1" dirty="0"/>
                  <a:t>,s</a:t>
                </a:r>
                <a:r>
                  <a:rPr lang="en-US" altLang="zh-TW" sz="2400" i="1" baseline="-25000" dirty="0"/>
                  <a:t>2</a:t>
                </a:r>
                <a:r>
                  <a:rPr lang="en-US" altLang="zh-TW" sz="2400" i="1" dirty="0"/>
                  <a:t>,…,</a:t>
                </a:r>
                <a:r>
                  <a:rPr lang="en-US" altLang="zh-TW" sz="2400" i="1" dirty="0" err="1"/>
                  <a:t>s</a:t>
                </a:r>
                <a:r>
                  <a:rPr lang="en-US" altLang="zh-TW" sz="2400" i="1" baseline="-25000" dirty="0" err="1"/>
                  <a:t>n</a:t>
                </a:r>
                <a:r>
                  <a:rPr lang="en-US" altLang="zh-TW" sz="2400" i="1" dirty="0"/>
                  <a:t>}</a:t>
                </a:r>
                <a:r>
                  <a:rPr lang="en-US" altLang="zh-TW" sz="2400" dirty="0"/>
                  <a:t>. For each nonnegative integer d in [0,p-1], we can find at least one ordered pair of in the set D such that the (modulo p) difference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r>
                  <a:rPr lang="en-US" altLang="zh-TW" sz="2400" dirty="0"/>
                  <a:t>Example: S=</a:t>
                </a:r>
                <a:r>
                  <a:rPr lang="en-US" altLang="zh-TW" sz="2400" i="1" dirty="0"/>
                  <a:t>{s</a:t>
                </a:r>
                <a:r>
                  <a:rPr lang="en-US" altLang="zh-TW" sz="2400" i="1" baseline="-25000" dirty="0"/>
                  <a:t>1</a:t>
                </a:r>
                <a:r>
                  <a:rPr lang="en-US" altLang="zh-TW" sz="2400" i="1" dirty="0"/>
                  <a:t>,s</a:t>
                </a:r>
                <a:r>
                  <a:rPr lang="en-US" altLang="zh-TW" sz="2400" i="1" baseline="-25000" dirty="0"/>
                  <a:t>2</a:t>
                </a:r>
                <a:r>
                  <a:rPr lang="en-US" altLang="zh-TW" sz="2400" i="1" dirty="0"/>
                  <a:t>,s</a:t>
                </a:r>
                <a:r>
                  <a:rPr lang="en-US" altLang="zh-TW" sz="2400" i="1" baseline="-25000" dirty="0"/>
                  <a:t>3</a:t>
                </a:r>
                <a:r>
                  <a:rPr lang="en-US" altLang="zh-TW" sz="2400" dirty="0"/>
                  <a:t>}={1,2,4} is a (3,7)-difference set</a:t>
                </a:r>
              </a:p>
              <a:p>
                <a:r>
                  <a:rPr lang="en-US" altLang="zh-TW" sz="2400" dirty="0"/>
                  <a:t>d=1=2-1, d=2=4-2, d=3=4-1, d=4=(1-4) mod 7, d=5=(2-4) mod 7, and d=6=(1-2) mod 7.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3" y="1905000"/>
                <a:ext cx="7763643" cy="4191000"/>
              </a:xfrm>
              <a:blipFill rotWithShape="0">
                <a:blip r:embed="rId2"/>
                <a:stretch>
                  <a:fillRect l="-550" t="-1164" b="-4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7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11470" y="2086853"/>
          <a:ext cx="7857318" cy="278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1237">
                  <a:extLst>
                    <a:ext uri="{9D8B030D-6E8A-4147-A177-3AD203B41FA5}">
                      <a16:colId xmlns:a16="http://schemas.microsoft.com/office/drawing/2014/main" val="1566993482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644778055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391808395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3232122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09510055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07643719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470970746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3649561460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253110046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192218909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26794367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3802251400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56676773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7087399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2148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3076" y="1756691"/>
          <a:ext cx="7845712" cy="3124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408">
                  <a:extLst>
                    <a:ext uri="{9D8B030D-6E8A-4147-A177-3AD203B41FA5}">
                      <a16:colId xmlns:a16="http://schemas.microsoft.com/office/drawing/2014/main" val="1566993482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1644778055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1391808395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232321228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4095100558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4076437198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2470970746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3649561460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1253110046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2192218909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126794367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3802251400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456676773"/>
                    </a:ext>
                  </a:extLst>
                </a:gridCol>
                <a:gridCol w="560408">
                  <a:extLst>
                    <a:ext uri="{9D8B030D-6E8A-4147-A177-3AD203B41FA5}">
                      <a16:colId xmlns:a16="http://schemas.microsoft.com/office/drawing/2014/main" val="17087399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2148"/>
                  </a:ext>
                </a:extLst>
              </a:tr>
            </a:tbl>
          </a:graphicData>
        </a:graphic>
      </p:graphicFrame>
      <p:grpSp>
        <p:nvGrpSpPr>
          <p:cNvPr id="28" name="群組 27"/>
          <p:cNvGrpSpPr/>
          <p:nvPr/>
        </p:nvGrpSpPr>
        <p:grpSpPr>
          <a:xfrm>
            <a:off x="950323" y="2083923"/>
            <a:ext cx="2253344" cy="289981"/>
            <a:chOff x="1267096" y="1635562"/>
            <a:chExt cx="3004459" cy="386641"/>
          </a:xfrm>
        </p:grpSpPr>
        <p:sp>
          <p:nvSpPr>
            <p:cNvPr id="8" name="矩形 7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9" name="直線接點 18"/>
            <p:cNvCxnSpPr>
              <a:endCxn id="8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411470" y="2808576"/>
          <a:ext cx="7857318" cy="278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1237">
                  <a:extLst>
                    <a:ext uri="{9D8B030D-6E8A-4147-A177-3AD203B41FA5}">
                      <a16:colId xmlns:a16="http://schemas.microsoft.com/office/drawing/2014/main" val="1566993482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644778055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391808395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3232122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09510055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07643719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470970746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3649561460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253110046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192218909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26794367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3802251400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56676773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7087399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2148"/>
                  </a:ext>
                </a:extLst>
              </a:tr>
            </a:tbl>
          </a:graphicData>
        </a:graphic>
      </p:graphicFrame>
      <p:grpSp>
        <p:nvGrpSpPr>
          <p:cNvPr id="29" name="群組 28"/>
          <p:cNvGrpSpPr/>
          <p:nvPr/>
        </p:nvGrpSpPr>
        <p:grpSpPr>
          <a:xfrm>
            <a:off x="950323" y="2079235"/>
            <a:ext cx="2253344" cy="289981"/>
            <a:chOff x="1267096" y="1635562"/>
            <a:chExt cx="3004459" cy="386641"/>
          </a:xfrm>
        </p:grpSpPr>
        <p:sp>
          <p:nvSpPr>
            <p:cNvPr id="30" name="矩形 29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32" name="直線接點 31"/>
            <p:cNvCxnSpPr>
              <a:endCxn id="30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上-下雙向箭號 32"/>
          <p:cNvSpPr/>
          <p:nvPr/>
        </p:nvSpPr>
        <p:spPr>
          <a:xfrm>
            <a:off x="1734095" y="2398093"/>
            <a:ext cx="166552" cy="364189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411470" y="3543695"/>
          <a:ext cx="7857318" cy="278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1237">
                  <a:extLst>
                    <a:ext uri="{9D8B030D-6E8A-4147-A177-3AD203B41FA5}">
                      <a16:colId xmlns:a16="http://schemas.microsoft.com/office/drawing/2014/main" val="1566993482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644778055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391808395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3232122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09510055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07643719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470970746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3649561460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253110046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192218909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26794367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3802251400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56676773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7087399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2148"/>
                  </a:ext>
                </a:extLst>
              </a:tr>
            </a:tbl>
          </a:graphicData>
        </a:graphic>
      </p:graphicFrame>
      <p:grpSp>
        <p:nvGrpSpPr>
          <p:cNvPr id="35" name="群組 34"/>
          <p:cNvGrpSpPr/>
          <p:nvPr/>
        </p:nvGrpSpPr>
        <p:grpSpPr>
          <a:xfrm>
            <a:off x="950323" y="2067928"/>
            <a:ext cx="2253344" cy="289981"/>
            <a:chOff x="1267096" y="1635562"/>
            <a:chExt cx="3004459" cy="386641"/>
          </a:xfrm>
        </p:grpSpPr>
        <p:sp>
          <p:nvSpPr>
            <p:cNvPr id="36" name="矩形 35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38" name="直線接點 37"/>
            <p:cNvCxnSpPr>
              <a:endCxn id="36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上-下雙向箭號 39"/>
          <p:cNvSpPr/>
          <p:nvPr/>
        </p:nvSpPr>
        <p:spPr>
          <a:xfrm>
            <a:off x="2836277" y="2466703"/>
            <a:ext cx="189312" cy="95221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411470" y="4278815"/>
          <a:ext cx="7857318" cy="278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1237">
                  <a:extLst>
                    <a:ext uri="{9D8B030D-6E8A-4147-A177-3AD203B41FA5}">
                      <a16:colId xmlns:a16="http://schemas.microsoft.com/office/drawing/2014/main" val="1566993482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644778055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391808395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3232122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09510055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076437198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470970746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3649561460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253110046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2192218909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26794367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3802251400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456676773"/>
                    </a:ext>
                  </a:extLst>
                </a:gridCol>
                <a:gridCol w="561237">
                  <a:extLst>
                    <a:ext uri="{9D8B030D-6E8A-4147-A177-3AD203B41FA5}">
                      <a16:colId xmlns:a16="http://schemas.microsoft.com/office/drawing/2014/main" val="17087399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2148"/>
                  </a:ext>
                </a:extLst>
              </a:tr>
            </a:tbl>
          </a:graphicData>
        </a:graphic>
      </p:graphicFrame>
      <p:sp>
        <p:nvSpPr>
          <p:cNvPr id="46" name="上-下雙向箭號 45"/>
          <p:cNvSpPr/>
          <p:nvPr/>
        </p:nvSpPr>
        <p:spPr>
          <a:xfrm>
            <a:off x="2836277" y="2489765"/>
            <a:ext cx="189312" cy="1695633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950323" y="2080993"/>
            <a:ext cx="2253344" cy="289981"/>
            <a:chOff x="1267096" y="1635562"/>
            <a:chExt cx="3004459" cy="386641"/>
          </a:xfrm>
        </p:grpSpPr>
        <p:sp>
          <p:nvSpPr>
            <p:cNvPr id="43" name="矩形 42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45" name="直線接點 44"/>
            <p:cNvCxnSpPr>
              <a:endCxn id="43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直線接點 47"/>
          <p:cNvCxnSpPr/>
          <p:nvPr/>
        </p:nvCxnSpPr>
        <p:spPr>
          <a:xfrm>
            <a:off x="4320551" y="1522879"/>
            <a:ext cx="29669" cy="340883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群組 49"/>
          <p:cNvGrpSpPr/>
          <p:nvPr/>
        </p:nvGrpSpPr>
        <p:grpSpPr>
          <a:xfrm>
            <a:off x="4310755" y="2088167"/>
            <a:ext cx="2253344" cy="289981"/>
            <a:chOff x="1267096" y="1635562"/>
            <a:chExt cx="3004459" cy="386641"/>
          </a:xfrm>
        </p:grpSpPr>
        <p:sp>
          <p:nvSpPr>
            <p:cNvPr id="51" name="矩形 50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53" name="直線接點 52"/>
            <p:cNvCxnSpPr>
              <a:endCxn id="51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上-下雙向箭號 70"/>
          <p:cNvSpPr/>
          <p:nvPr/>
        </p:nvSpPr>
        <p:spPr>
          <a:xfrm>
            <a:off x="5094668" y="2411280"/>
            <a:ext cx="166552" cy="364189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76" name="上-下雙向箭號 75"/>
          <p:cNvSpPr/>
          <p:nvPr/>
        </p:nvSpPr>
        <p:spPr>
          <a:xfrm>
            <a:off x="6206241" y="2471720"/>
            <a:ext cx="208207" cy="947195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4330347" y="2077056"/>
            <a:ext cx="2253344" cy="289981"/>
            <a:chOff x="1267096" y="1635562"/>
            <a:chExt cx="3004459" cy="386641"/>
          </a:xfrm>
        </p:grpSpPr>
        <p:sp>
          <p:nvSpPr>
            <p:cNvPr id="55" name="矩形 54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57" name="直線接點 56"/>
            <p:cNvCxnSpPr>
              <a:endCxn id="55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群組 57"/>
          <p:cNvGrpSpPr/>
          <p:nvPr/>
        </p:nvGrpSpPr>
        <p:grpSpPr>
          <a:xfrm>
            <a:off x="4320550" y="2094392"/>
            <a:ext cx="2253344" cy="289981"/>
            <a:chOff x="1267096" y="1635562"/>
            <a:chExt cx="3004459" cy="386641"/>
          </a:xfrm>
        </p:grpSpPr>
        <p:sp>
          <p:nvSpPr>
            <p:cNvPr id="63" name="矩形 62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65" name="直線接點 64"/>
            <p:cNvCxnSpPr>
              <a:endCxn id="63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群組 65"/>
          <p:cNvGrpSpPr/>
          <p:nvPr/>
        </p:nvGrpSpPr>
        <p:grpSpPr>
          <a:xfrm>
            <a:off x="4320551" y="2082611"/>
            <a:ext cx="2253344" cy="289982"/>
            <a:chOff x="1267096" y="1635562"/>
            <a:chExt cx="3004459" cy="386642"/>
          </a:xfrm>
        </p:grpSpPr>
        <p:sp>
          <p:nvSpPr>
            <p:cNvPr id="82" name="矩形 81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3513920" y="1651364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84" name="直線接點 83"/>
            <p:cNvCxnSpPr>
              <a:endCxn id="82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上-下雙向箭號 76"/>
          <p:cNvSpPr/>
          <p:nvPr/>
        </p:nvSpPr>
        <p:spPr>
          <a:xfrm>
            <a:off x="6206241" y="2489765"/>
            <a:ext cx="208207" cy="1695633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S={1,2,4} is a (3,7)-perfect difference set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9748" y="308552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d=1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29748" y="385137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d=2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29748" y="45227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d=3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19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6216 0.107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6111 0.1039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25 0.2145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07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12431 0.2129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8212 0.322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61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18212 0.3199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40" grpId="1" animBg="1"/>
      <p:bldP spid="46" grpId="0" animBg="1"/>
      <p:bldP spid="71" grpId="0" animBg="1"/>
      <p:bldP spid="76" grpId="0" animBg="1"/>
      <p:bldP spid="76" grpId="1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Perfect difference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A (</a:t>
            </a:r>
            <a:r>
              <a:rPr lang="en-US" altLang="zh-TW" sz="2800" dirty="0" err="1"/>
              <a:t>n,p</a:t>
            </a:r>
            <a:r>
              <a:rPr lang="en-US" altLang="zh-TW" sz="2800" dirty="0"/>
              <a:t>)-perfect difference set can be visualized as a dot pattern that has a dot on the coordinate of an element. </a:t>
            </a:r>
          </a:p>
          <a:p>
            <a:r>
              <a:rPr lang="en-US" altLang="zh-TW" sz="2800" dirty="0"/>
              <a:t>Repeat the dot pattern infinitely often in the line. Then for any time shift, exactly one pair of dots will overlap in every period of p.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7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27655"/>
            <a:ext cx="8162925" cy="830997"/>
          </a:xfrm>
        </p:spPr>
        <p:txBody>
          <a:bodyPr/>
          <a:lstStyle/>
          <a:p>
            <a:r>
              <a:rPr lang="en-US" altLang="zh-TW" sz="2400" dirty="0"/>
              <a:t>Packing 8 disjoint (8,73)-perfect difference sets to construct a (8,73)-MACH on 8 channels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3" y="1340768"/>
            <a:ext cx="6888171" cy="51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Some other well-known MACH sequences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/>
              <a:t>CRSEQ 2010: (N, N(3N-1))-MACH sequence</a:t>
            </a:r>
          </a:p>
          <a:p>
            <a:r>
              <a:rPr lang="en-US" altLang="zh-TW" sz="2600" dirty="0"/>
              <a:t>JS 2011</a:t>
            </a:r>
          </a:p>
          <a:p>
            <a:r>
              <a:rPr lang="en-US" altLang="zh-TW" sz="2600" dirty="0"/>
              <a:t>DRDS 2013: (N, 3N</a:t>
            </a:r>
            <a:r>
              <a:rPr lang="en-US" altLang="zh-TW" sz="2600" baseline="30000" dirty="0"/>
              <a:t>2</a:t>
            </a:r>
            <a:r>
              <a:rPr lang="en-US" altLang="zh-TW" sz="2600" dirty="0"/>
              <a:t>)-MACH sequence</a:t>
            </a:r>
          </a:p>
          <a:p>
            <a:r>
              <a:rPr lang="en-US" altLang="zh-TW" sz="2600" dirty="0"/>
              <a:t>T-CH 2015: (N, 2.5N</a:t>
            </a:r>
            <a:r>
              <a:rPr lang="en-US" altLang="zh-TW" sz="2600" baseline="30000" dirty="0"/>
              <a:t>2</a:t>
            </a:r>
            <a:r>
              <a:rPr lang="en-US" altLang="zh-TW" sz="2600" dirty="0"/>
              <a:t>)-MACH sequence</a:t>
            </a:r>
          </a:p>
          <a:p>
            <a:r>
              <a:rPr lang="en-US" altLang="zh-TW" sz="2600" dirty="0"/>
              <a:t>DSCR 2016: (N, 2.5N</a:t>
            </a:r>
            <a:r>
              <a:rPr lang="en-US" altLang="zh-TW" sz="2600" baseline="30000" dirty="0"/>
              <a:t>2</a:t>
            </a:r>
            <a:r>
              <a:rPr lang="en-US" altLang="zh-TW" sz="2600" dirty="0"/>
              <a:t>)-MACH sequence</a:t>
            </a:r>
          </a:p>
          <a:p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292326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Asymptotically optimal MACH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asymptotic approximation ratio, defined as the ratio of the period to the lower bound N</a:t>
            </a:r>
            <a:r>
              <a:rPr lang="en-US" altLang="zh-TW" sz="2400" baseline="30000" dirty="0"/>
              <a:t>2 </a:t>
            </a:r>
            <a:r>
              <a:rPr lang="en-US" altLang="zh-TW" sz="2400" dirty="0"/>
              <a:t>when N goes to infinity, is still 2.5 for T-CH, 3 for CRSEQ, DRDS, and DSCR.</a:t>
            </a:r>
          </a:p>
          <a:p>
            <a:r>
              <a:rPr lang="en-US" altLang="zh-TW" sz="2400" dirty="0"/>
              <a:t>One of the open questions in the multichannel rendezvous problem is whether it is possible to construct a periodic CH sequence that has the asymptotic approximation ratio 1. Such CH sequences are called asymptotically optimal CH sequences.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The IDEAL-CH that has the asymptotic approximation ratio 2.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600" dirty="0"/>
              <a:t>Cheng-Shang Chang, Jang-Ping Sheu, and Yi-</a:t>
            </a:r>
            <a:r>
              <a:rPr lang="en-US" altLang="zh-TW" sz="1600" dirty="0" err="1"/>
              <a:t>Jheng</a:t>
            </a:r>
            <a:r>
              <a:rPr lang="en-US" altLang="zh-TW" sz="1600" dirty="0"/>
              <a:t> </a:t>
            </a:r>
            <a:r>
              <a:rPr lang="en-US" altLang="zh-TW" sz="1600" dirty="0" err="1"/>
              <a:t>Lin,"On</a:t>
            </a:r>
            <a:r>
              <a:rPr lang="en-US" altLang="zh-TW" sz="1600" dirty="0"/>
              <a:t> the theoretical gap of channel hopping sequences with maximum rendezvous diversity in the multichannel rendezvous problem," IEEE/ACM Transactions on Networking, vol. 29, no. 4, pp. 1620--1633, Aug. 2021.</a:t>
            </a:r>
            <a:endParaRPr lang="zh-TW" altLang="en-US" sz="1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IDEAL-CH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462951" y="4610360"/>
            <a:ext cx="2278456" cy="1123734"/>
          </a:xfrm>
          <a:prstGeom prst="roundRect">
            <a:avLst/>
          </a:prstGeom>
          <a:solidFill>
            <a:srgbClr val="FFA4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MACH matrix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462951" y="2664373"/>
            <a:ext cx="2278456" cy="11237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Ideal matrix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629146" y="4610360"/>
            <a:ext cx="2278456" cy="1123734"/>
          </a:xfrm>
          <a:prstGeom prst="roundRect">
            <a:avLst/>
          </a:prstGeom>
          <a:solidFill>
            <a:srgbClr val="40CF4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MACH sequence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629146" y="2664373"/>
            <a:ext cx="2278456" cy="11237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semi-MACH matrix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4044239" y="3071087"/>
            <a:ext cx="1282075" cy="31030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4044238" y="5017074"/>
            <a:ext cx="1282075" cy="31030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向右箭號 10"/>
          <p:cNvSpPr/>
          <p:nvPr/>
        </p:nvSpPr>
        <p:spPr>
          <a:xfrm rot="8299060">
            <a:off x="3904548" y="4044081"/>
            <a:ext cx="1452337" cy="31030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59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MACH sequences and matrices</a:t>
            </a:r>
          </a:p>
          <a:p>
            <a:r>
              <a:rPr lang="en-US" altLang="zh-TW" dirty="0"/>
              <a:t>Difference sets</a:t>
            </a:r>
          </a:p>
          <a:p>
            <a:r>
              <a:rPr lang="en-US" altLang="zh-TW" dirty="0"/>
              <a:t>Ideal matrices</a:t>
            </a:r>
          </a:p>
          <a:p>
            <a:r>
              <a:rPr lang="en-US" altLang="zh-TW" dirty="0"/>
              <a:t>From an ideal matrix to a semi-MACH matrix</a:t>
            </a:r>
          </a:p>
          <a:p>
            <a:r>
              <a:rPr lang="en-US" altLang="zh-TW" dirty="0"/>
              <a:t>From a semi-MACH matrix to an MACH matrix</a:t>
            </a:r>
          </a:p>
          <a:p>
            <a:r>
              <a:rPr lang="en-US" altLang="zh-TW" dirty="0"/>
              <a:t>From an MACH matrix to an MACH sequence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IDEAL-CH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467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MACH sequences and matrices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Difference sets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Ideal matrices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an ideal matrix to a semi-MACH matrix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 semi-MACH matrix to an MACH matrix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an MACH matrix to an MACH sequence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IDEAL-CH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25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5C0947-2479-1BA9-051C-35006F49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977682"/>
            <a:ext cx="8162925" cy="646331"/>
          </a:xfrm>
        </p:spPr>
        <p:txBody>
          <a:bodyPr/>
          <a:lstStyle/>
          <a:p>
            <a:r>
              <a:rPr lang="en-US" altLang="zh-TW" sz="3600" dirty="0"/>
              <a:t>The </a:t>
            </a:r>
            <a:r>
              <a:rPr lang="en-US" altLang="zh-TW" sz="3600" dirty="0" err="1"/>
              <a:t>sym</a:t>
            </a:r>
            <a:r>
              <a:rPr lang="en-US" altLang="zh-TW" sz="3600" dirty="0"/>
              <a:t>/async/homo/global MRP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E20736-78E5-3410-5AA3-12244755F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two users are symmetric.</a:t>
            </a:r>
          </a:p>
          <a:p>
            <a:r>
              <a:rPr lang="en-US" altLang="zh-TW" dirty="0"/>
              <a:t>Their clocks may not be synchronized.</a:t>
            </a:r>
          </a:p>
          <a:p>
            <a:r>
              <a:rPr lang="en-US" altLang="zh-TW" dirty="0"/>
              <a:t>Both users share the same available channel set; that is, all </a:t>
            </a:r>
            <a:r>
              <a:rPr lang="zh-TW" altLang="en-US" dirty="0"/>
              <a:t>𝑁</a:t>
            </a:r>
            <a:r>
              <a:rPr lang="en-US" altLang="zh-TW" dirty="0"/>
              <a:t> channels are available to both.</a:t>
            </a:r>
          </a:p>
          <a:p>
            <a:r>
              <a:rPr lang="en-US" altLang="zh-TW" dirty="0"/>
              <a:t>The </a:t>
            </a:r>
            <a:r>
              <a:rPr lang="zh-TW" altLang="en-US" dirty="0"/>
              <a:t>𝑁</a:t>
            </a:r>
            <a:r>
              <a:rPr lang="en-US" altLang="zh-TW" dirty="0"/>
              <a:t> channels are globally labeled.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28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MACH sequence: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en-US" altLang="zh-TW" dirty="0"/>
              <a:t>synchronous </a:t>
            </a:r>
            <a:r>
              <a:rPr lang="en-US" altLang="zh-TW" dirty="0">
                <a:solidFill>
                  <a:srgbClr val="FF0000"/>
                </a:solidFill>
              </a:rPr>
              <a:t>C</a:t>
            </a:r>
            <a:r>
              <a:rPr lang="en-US" altLang="zh-TW" dirty="0"/>
              <a:t>hannel </a:t>
            </a:r>
            <a:r>
              <a:rPr lang="en-US" altLang="zh-TW" dirty="0">
                <a:solidFill>
                  <a:srgbClr val="FF0000"/>
                </a:solidFill>
              </a:rPr>
              <a:t>H</a:t>
            </a:r>
            <a:r>
              <a:rPr lang="en-US" altLang="zh-TW" dirty="0"/>
              <a:t>opping sequence with </a:t>
            </a:r>
            <a:r>
              <a:rPr lang="en-US" altLang="zh-TW" dirty="0">
                <a:solidFill>
                  <a:srgbClr val="FF0000"/>
                </a:solidFill>
              </a:rPr>
              <a:t>M</a:t>
            </a:r>
            <a:r>
              <a:rPr lang="en-US" altLang="zh-TW" dirty="0"/>
              <a:t>aximum rendezvous diversity.</a:t>
            </a:r>
          </a:p>
          <a:p>
            <a:endParaRPr lang="en-US" altLang="zh-TW" dirty="0"/>
          </a:p>
          <a:p>
            <a:r>
              <a:rPr lang="en-US" altLang="zh-TW" b="1" dirty="0"/>
              <a:t>Definition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An (</a:t>
            </a:r>
            <a:r>
              <a:rPr lang="en-US" altLang="zh-TW" i="1" dirty="0"/>
              <a:t>N</a:t>
            </a:r>
            <a:r>
              <a:rPr lang="en-US" altLang="zh-TW" dirty="0"/>
              <a:t>, </a:t>
            </a:r>
            <a:r>
              <a:rPr lang="en-US" altLang="zh-TW" i="1" dirty="0"/>
              <a:t>p</a:t>
            </a:r>
            <a:r>
              <a:rPr lang="en-US" altLang="zh-TW" dirty="0"/>
              <a:t>)-MACH sequence</a:t>
            </a:r>
            <a:br>
              <a:rPr lang="en-US" altLang="zh-TW" dirty="0"/>
            </a:br>
            <a:r>
              <a:rPr lang="en-US" altLang="zh-TW" dirty="0"/>
              <a:t>satisfies the following one dimensional maximum rendezvous diversity (1D-MRD) property:</a:t>
            </a:r>
            <a:br>
              <a:rPr lang="en-US" altLang="zh-TW" dirty="0"/>
            </a:b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MACH sequences and matrices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29" y="2927103"/>
            <a:ext cx="2183619" cy="25447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8" y="4297546"/>
            <a:ext cx="7887542" cy="143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8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Definition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A </a:t>
            </a:r>
            <a:r>
              <a:rPr lang="zh-TW" altLang="en-US" dirty="0"/>
              <a:t>            </a:t>
            </a:r>
            <a:r>
              <a:rPr lang="en-US" altLang="zh-TW" dirty="0"/>
              <a:t>matrix                  with</a:t>
            </a:r>
            <a:br>
              <a:rPr lang="en-US" altLang="zh-TW" dirty="0"/>
            </a:br>
            <a:r>
              <a:rPr lang="en-US" altLang="zh-TW" dirty="0"/>
              <a:t>                                     is called an (</a:t>
            </a:r>
            <a:r>
              <a:rPr lang="en-US" altLang="zh-TW" i="1" dirty="0"/>
              <a:t>N</a:t>
            </a:r>
            <a:r>
              <a:rPr lang="en-US" altLang="zh-TW" dirty="0"/>
              <a:t>, </a:t>
            </a:r>
            <a:r>
              <a:rPr lang="en-US" altLang="zh-TW" i="1" dirty="0"/>
              <a:t>p</a:t>
            </a:r>
            <a:r>
              <a:rPr lang="en-US" altLang="zh-TW" dirty="0"/>
              <a:t>)-MACH matrix if it satisfies the following two-dimensional maximum rendezvous diversity (2D-MRD) property: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weaker version of an (</a:t>
            </a:r>
            <a:r>
              <a:rPr lang="en-US" altLang="zh-TW" i="1" dirty="0"/>
              <a:t>N</a:t>
            </a:r>
            <a:r>
              <a:rPr lang="en-US" altLang="zh-TW" dirty="0"/>
              <a:t>, </a:t>
            </a:r>
            <a:r>
              <a:rPr lang="en-US" altLang="zh-TW" i="1" dirty="0"/>
              <a:t>p</a:t>
            </a:r>
            <a:r>
              <a:rPr lang="en-US" altLang="zh-TW" dirty="0"/>
              <a:t>)-MACH matrix is called an (</a:t>
            </a:r>
            <a:r>
              <a:rPr lang="en-US" altLang="zh-TW" i="1" dirty="0"/>
              <a:t>N</a:t>
            </a:r>
            <a:r>
              <a:rPr lang="en-US" altLang="zh-TW" dirty="0"/>
              <a:t>, </a:t>
            </a:r>
            <a:r>
              <a:rPr lang="en-US" altLang="zh-TW" i="1" dirty="0"/>
              <a:t>p</a:t>
            </a:r>
            <a:r>
              <a:rPr lang="en-US" altLang="zh-TW" dirty="0"/>
              <a:t>)-</a:t>
            </a:r>
            <a:r>
              <a:rPr lang="en-US" altLang="zh-TW" i="1" dirty="0"/>
              <a:t>semi</a:t>
            </a:r>
            <a:r>
              <a:rPr lang="en-US" altLang="zh-TW" dirty="0"/>
              <a:t>-MACH matrix, in which</a:t>
            </a:r>
            <a:r>
              <a:rPr lang="zh-TW" altLang="en-US" dirty="0"/>
              <a:t> </a:t>
            </a:r>
            <a:r>
              <a:rPr lang="en-US" altLang="zh-TW" dirty="0"/>
              <a:t>the 2D-MRD property may not be satisfied for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MACH sequences and matrices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3" y="3359061"/>
            <a:ext cx="7884784" cy="100800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85" y="1658683"/>
            <a:ext cx="742857" cy="22582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19" y="1639025"/>
            <a:ext cx="1043809" cy="26514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30" y="1998322"/>
            <a:ext cx="2755505" cy="28525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77" y="5415066"/>
            <a:ext cx="795325" cy="2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2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our construction, there are</a:t>
            </a:r>
            <a:r>
              <a:rPr lang="zh-TW" altLang="en-US" dirty="0"/>
              <a:t> </a:t>
            </a:r>
            <a:r>
              <a:rPr lang="en-US" altLang="zh-TW" dirty="0"/>
              <a:t>two elegant mathematical tools for dealing with circular shifts: </a:t>
            </a:r>
          </a:p>
          <a:p>
            <a:pPr lvl="1"/>
            <a:r>
              <a:rPr lang="en-US" altLang="zh-TW" dirty="0"/>
              <a:t>perfect difference sets</a:t>
            </a:r>
          </a:p>
          <a:p>
            <a:pPr lvl="1"/>
            <a:r>
              <a:rPr lang="en-US" altLang="zh-TW" dirty="0"/>
              <a:t>ideal matrices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 sequences and matrices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376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MACH sequences and matrices</a:t>
            </a:r>
          </a:p>
          <a:p>
            <a:r>
              <a:rPr lang="en-US" altLang="zh-TW" dirty="0"/>
              <a:t>Difference sets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Ideal matrices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an ideal matrix to a semi-MACH matrix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 semi-MACH matrix to an MACH matrix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an MACH matrix to an MACH sequence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IDEAL-CH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9840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Example</a:t>
            </a:r>
            <a:r>
              <a:rPr lang="en-US" altLang="zh-TW" dirty="0"/>
              <a:t>: </a:t>
            </a:r>
            <a:r>
              <a:rPr lang="zh-TW" altLang="en-US" dirty="0"/>
              <a:t>         </a:t>
            </a:r>
            <a:r>
              <a:rPr lang="zh-TW" altLang="en-US" i="1" dirty="0"/>
              <a:t>                       </a:t>
            </a:r>
            <a:r>
              <a:rPr lang="en-US" altLang="zh-TW" dirty="0"/>
              <a:t>is a (7, 3, 1)-</a:t>
            </a:r>
            <a:r>
              <a:rPr lang="en-US" altLang="zh-TW" i="1" dirty="0"/>
              <a:t>perfect difference set</a:t>
            </a:r>
            <a:r>
              <a:rPr lang="en-US" altLang="zh-TW" dirty="0"/>
              <a:t>, i.e., for every </a:t>
            </a:r>
            <a:br>
              <a:rPr lang="en-US" altLang="zh-TW" dirty="0"/>
            </a:br>
            <a:r>
              <a:rPr lang="en-US" altLang="zh-TW" dirty="0"/>
              <a:t>there exists </a:t>
            </a:r>
            <a:r>
              <a:rPr lang="en-US" altLang="zh-TW" i="1" dirty="0"/>
              <a:t>exactly one </a:t>
            </a:r>
            <a:r>
              <a:rPr lang="en-US" altLang="zh-TW" dirty="0"/>
              <a:t>ordered pair</a:t>
            </a:r>
            <a:r>
              <a:rPr lang="zh-TW" altLang="en-US" dirty="0"/>
              <a:t>    </a:t>
            </a:r>
            <a:r>
              <a:rPr lang="en-US" altLang="zh-TW" dirty="0"/>
              <a:t> </a:t>
            </a:r>
            <a:r>
              <a:rPr lang="zh-TW" altLang="en-US" dirty="0"/>
              <a:t>          </a:t>
            </a:r>
            <a:r>
              <a:rPr lang="en-US" altLang="zh-TW" dirty="0"/>
              <a:t>such that</a:t>
            </a:r>
            <a:br>
              <a:rPr lang="en-US" altLang="zh-TW" dirty="0"/>
            </a:br>
            <a:r>
              <a:rPr lang="zh-TW" altLang="en-US" dirty="0"/>
              <a:t>                                    </a:t>
            </a:r>
            <a:r>
              <a:rPr lang="en-US" altLang="zh-TW" dirty="0"/>
              <a:t>where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Difference sets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57" y="3410327"/>
            <a:ext cx="2777286" cy="230384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57" y="1612285"/>
            <a:ext cx="2423567" cy="307083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997925"/>
            <a:ext cx="2155281" cy="33081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40" y="2379734"/>
            <a:ext cx="933029" cy="344686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86" y="2792336"/>
            <a:ext cx="2751542" cy="32883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796298"/>
            <a:ext cx="1477791" cy="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Example</a:t>
            </a:r>
            <a:r>
              <a:rPr lang="en-US" altLang="zh-TW" dirty="0"/>
              <a:t>: </a:t>
            </a:r>
            <a:r>
              <a:rPr lang="zh-TW" altLang="en-US" dirty="0"/>
              <a:t>         </a:t>
            </a:r>
            <a:r>
              <a:rPr lang="zh-TW" altLang="en-US" i="1" dirty="0"/>
              <a:t>                       </a:t>
            </a:r>
            <a:r>
              <a:rPr lang="en-US" altLang="zh-TW" dirty="0"/>
              <a:t>is a (7, 3, 1)-perfect difference set.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Difference sets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57" y="1612285"/>
            <a:ext cx="2423567" cy="307083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371600" y="2476159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4407151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933289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789021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078768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302248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803151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5400976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00128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09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d=0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35194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371600" y="3217839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5533805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304334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657647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463748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725258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6535065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9054536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51172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d=1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025036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371600" y="3588679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485373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6502438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256023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27848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049651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3772969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567296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94374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d=2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125136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371600" y="3959519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7988527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350103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8828126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529085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962833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042534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848511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88909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d=3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78181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371600" y="4330359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586356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937190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990415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2606578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8134411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027043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959006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86158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d=4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321853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371600" y="4704079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8800117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645968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230338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121647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699501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479101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934002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27092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d=5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667800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371600" y="5072039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8800117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645968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230338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121647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699501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479101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934002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27092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d=6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667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2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24002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/>
              <a:t>The rotation property of a perfect difference set:</a:t>
            </a:r>
          </a:p>
          <a:p>
            <a:endParaRPr lang="en-US" altLang="zh-TW" b="1" i="1" dirty="0"/>
          </a:p>
          <a:p>
            <a:endParaRPr lang="en-US" altLang="zh-TW" b="1" i="1" dirty="0"/>
          </a:p>
          <a:p>
            <a:endParaRPr lang="en-US" altLang="zh-TW" b="1" i="1" dirty="0"/>
          </a:p>
          <a:p>
            <a:endParaRPr lang="en-US" altLang="zh-TW" b="1" i="1" dirty="0"/>
          </a:p>
          <a:p>
            <a:endParaRPr lang="en-US" altLang="zh-TW" b="1" i="1" dirty="0"/>
          </a:p>
          <a:p>
            <a:endParaRPr lang="en-US" altLang="zh-TW" b="1" i="1" dirty="0"/>
          </a:p>
          <a:p>
            <a:endParaRPr lang="en-US" altLang="zh-TW" b="1" i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Difference sets</a:t>
            </a:r>
            <a:endParaRPr lang="zh-TW" altLang="en-US" dirty="0"/>
          </a:p>
        </p:txBody>
      </p:sp>
      <p:pic>
        <p:nvPicPr>
          <p:cNvPr id="22" name="圖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71" y="2690657"/>
            <a:ext cx="3905657" cy="2138547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70" y="2302930"/>
            <a:ext cx="4337058" cy="6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6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24002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/>
              <a:t>There is an explicit construction of </a:t>
            </a:r>
            <a:br>
              <a:rPr lang="en-US" altLang="zh-TW" dirty="0"/>
            </a:br>
            <a:r>
              <a:rPr lang="en-US" altLang="zh-TW" dirty="0"/>
              <a:t>perfect difference set for any </a:t>
            </a:r>
            <a:r>
              <a:rPr lang="en-US" altLang="zh-TW" i="1" dirty="0"/>
              <a:t>p</a:t>
            </a:r>
            <a:r>
              <a:rPr lang="en-US" altLang="zh-TW" dirty="0"/>
              <a:t> that is a prime power.</a:t>
            </a:r>
          </a:p>
          <a:p>
            <a:r>
              <a:rPr lang="en-US" altLang="zh-TW" dirty="0"/>
              <a:t>For example, for</a:t>
            </a:r>
            <a:r>
              <a:rPr lang="zh-TW" altLang="en-US" dirty="0"/>
              <a:t>        </a:t>
            </a:r>
            <a:r>
              <a:rPr lang="en-US" altLang="zh-TW" dirty="0"/>
              <a:t>                         is a (7, 3, 1)-perfect difference set.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Difference sets</a:t>
            </a:r>
            <a:endParaRPr lang="zh-TW" altLang="en-US" dirty="0"/>
          </a:p>
        </p:txBody>
      </p:sp>
      <p:pic>
        <p:nvPicPr>
          <p:cNvPr id="24" name="圖片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97" y="1305264"/>
            <a:ext cx="2951619" cy="35459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57" y="2204087"/>
            <a:ext cx="2541251" cy="3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0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MACH sequences and matrices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Difference sets</a:t>
            </a:r>
          </a:p>
          <a:p>
            <a:r>
              <a:rPr lang="en-US" altLang="zh-TW" dirty="0"/>
              <a:t>Ideal matrices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an ideal matrix to a semi-MACH matrix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 semi-MACH matrix to an MACH matrix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an MACH matrix to an MACH sequence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IDEAL-CH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0106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Example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A   </a:t>
            </a:r>
            <a:r>
              <a:rPr lang="zh-TW" altLang="en-US" dirty="0"/>
              <a:t>         </a:t>
            </a:r>
            <a:r>
              <a:rPr lang="en-US" altLang="zh-TW" dirty="0"/>
              <a:t>ideal matrix</a:t>
            </a:r>
            <a:r>
              <a:rPr lang="zh-TW" altLang="en-US" dirty="0"/>
              <a:t> </a:t>
            </a:r>
            <a:r>
              <a:rPr lang="en-US" altLang="zh-TW" dirty="0"/>
              <a:t>(0-1 binary matrix).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Ideal matrices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4" y="1629295"/>
            <a:ext cx="676234" cy="221004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292820" y="2489088"/>
          <a:ext cx="2609215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745">
                  <a:extLst>
                    <a:ext uri="{9D8B030D-6E8A-4147-A177-3AD203B41FA5}">
                      <a16:colId xmlns:a16="http://schemas.microsoft.com/office/drawing/2014/main" val="1245539500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2664711454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2705210463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386150231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106444627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3090487740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548221602"/>
                    </a:ext>
                  </a:extLst>
                </a:gridCol>
              </a:tblGrid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48775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031384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402236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124654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745514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41933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57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57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/>
          </p:nvPr>
        </p:nvSpPr>
        <p:spPr>
          <a:xfrm>
            <a:off x="871538" y="68212"/>
            <a:ext cx="8162925" cy="1692771"/>
          </a:xfrm>
        </p:spPr>
        <p:txBody>
          <a:bodyPr/>
          <a:lstStyle/>
          <a:p>
            <a:r>
              <a:rPr lang="en-US" altLang="zh-TW" sz="2600" dirty="0"/>
              <a:t>Sawtooth sequences (Yang, D., J. S., C. Kim. 2010. Deterministic rendezvous scheme in multichannel access networks. (DRSEQ) </a:t>
            </a:r>
            <a:r>
              <a:rPr lang="en-US" altLang="zh-TW" sz="2600" i="1" dirty="0"/>
              <a:t>Electronics Letters </a:t>
            </a:r>
            <a:r>
              <a:rPr lang="en-US" altLang="zh-TW" sz="2600" dirty="0"/>
              <a:t>46(20) 1402-1404.)</a:t>
            </a:r>
            <a:endParaRPr lang="zh-TW" altLang="en-US" sz="2600" dirty="0"/>
          </a:p>
        </p:txBody>
      </p:sp>
      <p:sp>
        <p:nvSpPr>
          <p:cNvPr id="665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2400" dirty="0"/>
              <a:t>f(t) is “periodic,” but it is not specified for any t that is an integer multiple of 2n+1.</a:t>
            </a:r>
          </a:p>
          <a:p>
            <a:r>
              <a:rPr lang="en-US" altLang="zh-TW" sz="2400" dirty="0"/>
              <a:t>A </a:t>
            </a:r>
            <a:r>
              <a:rPr lang="en-US" altLang="zh-TW" sz="2400" dirty="0" err="1"/>
              <a:t>sawtooth</a:t>
            </a:r>
            <a:r>
              <a:rPr lang="en-US" altLang="zh-TW" sz="2400" dirty="0"/>
              <a:t> sequence of order 4 is</a:t>
            </a:r>
            <a:endParaRPr lang="zh-TW" altLang="en-US" sz="2400" dirty="0"/>
          </a:p>
        </p:txBody>
      </p:sp>
      <p:graphicFrame>
        <p:nvGraphicFramePr>
          <p:cNvPr id="66564" name="Object 2"/>
          <p:cNvGraphicFramePr>
            <a:graphicFrameLocks noChangeAspect="1"/>
          </p:cNvGraphicFramePr>
          <p:nvPr/>
        </p:nvGraphicFramePr>
        <p:xfrm>
          <a:off x="755650" y="1844675"/>
          <a:ext cx="7993063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2" imgW="6146800" imgH="1380490" progId="Equation.Ribbit">
                  <p:embed/>
                </p:oleObj>
              </mc:Choice>
              <mc:Fallback>
                <p:oleObj name="Formula" r:id="rId2" imgW="6146800" imgH="1380490" progId="Equation.Ribbit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7993063" cy="273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871220"/>
              </p:ext>
            </p:extLst>
          </p:nvPr>
        </p:nvGraphicFramePr>
        <p:xfrm>
          <a:off x="3351213" y="6149975"/>
          <a:ext cx="35115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4" imgW="1613160" imgH="158760" progId="Equation.Ribbit">
                  <p:embed/>
                </p:oleObj>
              </mc:Choice>
              <mc:Fallback>
                <p:oleObj name="Formula" r:id="rId4" imgW="1613160" imgH="158760" progId="Equation.Ribbit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6149975"/>
                        <a:ext cx="35115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94560" y="706438"/>
          <a:ext cx="491282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790501579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90964905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78578609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675356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8549880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974298483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9639765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5826224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4461855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5434124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6982446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02576148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08180885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903594470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77020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567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41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497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17907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598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8578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1966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3315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872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306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368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9932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04517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94560" y="706438"/>
          <a:ext cx="2456412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10613201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138824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3943219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021598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35455355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87647131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800057555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954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7384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8210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6949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45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431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39242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" y="1208567"/>
            <a:ext cx="738896" cy="2416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9" y="323992"/>
            <a:ext cx="764648" cy="2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94560" y="706438"/>
          <a:ext cx="491282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790501579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90964905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78578609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675356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8549880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974298483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9639765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5826224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4461855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5434124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6982446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02576148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08180885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903594470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77020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567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41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497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17907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598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8578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1966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3315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872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306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368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9932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04517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94560" y="1803718"/>
          <a:ext cx="2456412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10613201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138824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3943219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021598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35455355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87647131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800057555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954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7384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8210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6949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45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431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39242"/>
                  </a:ext>
                </a:extLst>
              </a:tr>
            </a:tbl>
          </a:graphicData>
        </a:graphic>
      </p:graphicFrame>
      <p:pic>
        <p:nvPicPr>
          <p:cNvPr id="19" name="圖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" y="1208567"/>
            <a:ext cx="736915" cy="2416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9" y="323992"/>
            <a:ext cx="764648" cy="2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06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94560" y="706438"/>
          <a:ext cx="491282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790501579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90964905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78578609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675356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8549880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974298483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9639765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5826224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4461855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5434124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6982446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02576148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08180885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903594470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77020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567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41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497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17907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598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8578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1966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3315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872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306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368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9932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04517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99410" y="1803718"/>
          <a:ext cx="2456412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10613201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138824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3943219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021598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35455355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87647131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800057555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954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7384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8210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6949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45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431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39242"/>
                  </a:ext>
                </a:extLst>
              </a:tr>
            </a:tbl>
          </a:graphicData>
        </a:graphic>
      </p:graphicFrame>
      <p:pic>
        <p:nvPicPr>
          <p:cNvPr id="19" name="圖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" y="1208567"/>
            <a:ext cx="736915" cy="24167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9" y="323992"/>
            <a:ext cx="768610" cy="2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11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            binary (0,1) ideal matrix                has the following three important properties:</a:t>
            </a:r>
          </a:p>
          <a:p>
            <a:pPr lvl="1"/>
            <a:r>
              <a:rPr lang="en-US" altLang="zh-TW" dirty="0"/>
              <a:t>(No shift) If                                             all  dots overlap.</a:t>
            </a:r>
          </a:p>
          <a:p>
            <a:pPr lvl="1"/>
            <a:r>
              <a:rPr lang="en-US" altLang="zh-TW" dirty="0"/>
              <a:t>(Purely vertical shifts) If</a:t>
            </a:r>
            <a:br>
              <a:rPr lang="en-US" altLang="zh-TW" dirty="0"/>
            </a:br>
            <a:r>
              <a:rPr lang="en-US" altLang="zh-TW" dirty="0"/>
              <a:t>no dot will overlap.</a:t>
            </a:r>
          </a:p>
          <a:p>
            <a:pPr lvl="1"/>
            <a:r>
              <a:rPr lang="en-US" altLang="zh-TW" dirty="0"/>
              <a:t>(The other shifts) For any other shifts, i.e.,</a:t>
            </a:r>
            <a:br>
              <a:rPr lang="en-US" altLang="zh-TW" dirty="0"/>
            </a:br>
            <a:r>
              <a:rPr lang="en-US" altLang="zh-TW" dirty="0"/>
              <a:t> exactly one pair of dots will overlap.</a:t>
            </a:r>
          </a:p>
          <a:p>
            <a:r>
              <a:rPr lang="en-US" altLang="zh-TW" dirty="0"/>
              <a:t>A </a:t>
            </a:r>
            <a:r>
              <a:rPr lang="zh-TW" altLang="en-US" dirty="0"/>
              <a:t>      </a:t>
            </a:r>
            <a:r>
              <a:rPr lang="en-US" altLang="zh-TW" dirty="0"/>
              <a:t>      ideal matrix </a:t>
            </a:r>
            <a:r>
              <a:rPr lang="en-US" altLang="zh-TW" i="1" dirty="0"/>
              <a:t>M</a:t>
            </a:r>
            <a:r>
              <a:rPr lang="en-US" altLang="zh-TW" dirty="0"/>
              <a:t> can be constructed</a:t>
            </a:r>
            <a:r>
              <a:rPr lang="zh-TW" altLang="en-US" dirty="0"/>
              <a:t> </a:t>
            </a:r>
            <a:r>
              <a:rPr lang="en-US" altLang="zh-TW" dirty="0"/>
              <a:t>when </a:t>
            </a:r>
            <a:r>
              <a:rPr lang="en-US" altLang="zh-TW" i="1" dirty="0"/>
              <a:t>p</a:t>
            </a:r>
            <a:r>
              <a:rPr lang="en-US" altLang="zh-TW" dirty="0"/>
              <a:t> is a prime. (The Elliot-</a:t>
            </a:r>
            <a:r>
              <a:rPr lang="en-US" altLang="zh-TW" dirty="0" err="1"/>
              <a:t>Butson</a:t>
            </a:r>
            <a:r>
              <a:rPr lang="en-US" altLang="zh-TW" dirty="0"/>
              <a:t> construction)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 matrices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31" y="1671383"/>
            <a:ext cx="742857" cy="2258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31" y="1632069"/>
            <a:ext cx="1043809" cy="26514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2451156"/>
            <a:ext cx="3213714" cy="2544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82" y="2830977"/>
            <a:ext cx="3916190" cy="2544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3609451"/>
            <a:ext cx="1632000" cy="2544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30" y="4460241"/>
            <a:ext cx="742857" cy="22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6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MACH sequences and matrices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Difference sets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Ideal matrices</a:t>
            </a:r>
          </a:p>
          <a:p>
            <a:r>
              <a:rPr lang="en-US" altLang="zh-TW" dirty="0"/>
              <a:t>From an ideal matrix to a semi-MACH matrix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 semi-MACH matrix to an MACH matrix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an MACH matrix to an MACH sequence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IDEAL-CH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0702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construct a semi-MACH matrix from an ideal matrix, the idea is to replace each column of an ideal matrix by a permutation of</a:t>
            </a:r>
          </a:p>
          <a:p>
            <a:r>
              <a:rPr lang="en-US" altLang="zh-TW" dirty="0"/>
              <a:t>Specifically, define the </a:t>
            </a:r>
            <a:r>
              <a:rPr lang="zh-TW" altLang="en-US" dirty="0"/>
              <a:t>       </a:t>
            </a:r>
            <a:r>
              <a:rPr lang="en-US" altLang="zh-TW" dirty="0"/>
              <a:t>rotation to be the permutation</a:t>
            </a:r>
          </a:p>
          <a:p>
            <a:endParaRPr lang="en-US" altLang="zh-TW" dirty="0"/>
          </a:p>
          <a:p>
            <a:r>
              <a:rPr lang="en-US" altLang="zh-TW" dirty="0"/>
              <a:t>Construct a </a:t>
            </a:r>
            <a:r>
              <a:rPr lang="zh-TW" altLang="en-US" dirty="0"/>
              <a:t>            </a:t>
            </a:r>
            <a:r>
              <a:rPr lang="en-US" altLang="zh-TW" dirty="0"/>
              <a:t>matrix </a:t>
            </a:r>
            <a:r>
              <a:rPr lang="zh-TW" altLang="en-US" dirty="0"/>
              <a:t>                      </a:t>
            </a:r>
            <a:r>
              <a:rPr lang="en-US" altLang="zh-TW" dirty="0"/>
              <a:t>by replacing the</a:t>
            </a:r>
            <a:br>
              <a:rPr lang="en-US" altLang="zh-TW" dirty="0"/>
            </a:br>
            <a:r>
              <a:rPr lang="zh-TW" altLang="en-US" dirty="0"/>
              <a:t>　  </a:t>
            </a:r>
            <a:r>
              <a:rPr lang="en-US" altLang="zh-TW" dirty="0"/>
              <a:t>column of</a:t>
            </a:r>
            <a:r>
              <a:rPr lang="zh-TW" altLang="en-US" dirty="0"/>
              <a:t> </a:t>
            </a:r>
            <a:r>
              <a:rPr lang="en-US" altLang="zh-TW" dirty="0"/>
              <a:t>a </a:t>
            </a:r>
            <a:r>
              <a:rPr lang="zh-TW" altLang="en-US" dirty="0"/>
              <a:t>           </a:t>
            </a:r>
            <a:r>
              <a:rPr lang="en-US" altLang="zh-TW" dirty="0"/>
              <a:t>ideal matrix</a:t>
            </a:r>
            <a:r>
              <a:rPr lang="zh-TW" altLang="en-US" dirty="0"/>
              <a:t>              </a:t>
            </a:r>
            <a:r>
              <a:rPr lang="en-US" altLang="zh-TW" dirty="0"/>
              <a:t> </a:t>
            </a:r>
            <a:r>
              <a:rPr lang="zh-TW" altLang="en-US" dirty="0"/>
              <a:t>       </a:t>
            </a:r>
            <a:r>
              <a:rPr lang="en-US" altLang="zh-TW" dirty="0"/>
              <a:t>by the </a:t>
            </a:r>
            <a:br>
              <a:rPr lang="en-US" altLang="zh-TW" dirty="0"/>
            </a:br>
            <a:r>
              <a:rPr lang="zh-TW" altLang="en-US" dirty="0"/>
              <a:t>                 </a:t>
            </a:r>
            <a:r>
              <a:rPr lang="en-US" altLang="zh-TW" dirty="0"/>
              <a:t>rotation if</a:t>
            </a:r>
            <a:r>
              <a:rPr lang="zh-TW" altLang="en-US" dirty="0"/>
              <a:t>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From an ideal matrix to a semi-MACH matrix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12" y="2390373"/>
            <a:ext cx="2314633" cy="3132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97" y="2804435"/>
            <a:ext cx="467505" cy="2832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2" y="3266164"/>
            <a:ext cx="3353723" cy="32040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57" y="3808045"/>
            <a:ext cx="742857" cy="22582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03" y="3679318"/>
            <a:ext cx="1540276" cy="38459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127682"/>
            <a:ext cx="370767" cy="31962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91" y="4195058"/>
            <a:ext cx="742857" cy="22582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10" y="4143160"/>
            <a:ext cx="1552065" cy="33381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2" y="4491091"/>
            <a:ext cx="1240391" cy="35522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7" y="4531349"/>
            <a:ext cx="1257905" cy="3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08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Example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the conversion for the</a:t>
            </a:r>
            <a:r>
              <a:rPr lang="zh-TW" altLang="en-US" dirty="0"/>
              <a:t> </a:t>
            </a:r>
            <a:r>
              <a:rPr lang="en-US" altLang="zh-TW" dirty="0"/>
              <a:t> </a:t>
            </a:r>
            <a:r>
              <a:rPr lang="zh-TW" altLang="en-US" dirty="0"/>
              <a:t>         </a:t>
            </a:r>
            <a:r>
              <a:rPr lang="en-US" altLang="zh-TW" dirty="0"/>
              <a:t>ideal matrix: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 matrix </a:t>
            </a:r>
            <a:r>
              <a:rPr lang="zh-TW" altLang="en-US" dirty="0"/>
              <a:t>      </a:t>
            </a:r>
            <a:r>
              <a:rPr lang="en-US" altLang="zh-TW" dirty="0"/>
              <a:t>is a</a:t>
            </a:r>
            <a:r>
              <a:rPr lang="zh-TW" altLang="en-US" dirty="0"/>
              <a:t>   </a:t>
            </a:r>
            <a:r>
              <a:rPr lang="en-US" altLang="zh-TW" dirty="0"/>
              <a:t> </a:t>
            </a:r>
            <a:r>
              <a:rPr lang="zh-TW" altLang="en-US" dirty="0"/>
              <a:t>          </a:t>
            </a:r>
            <a:r>
              <a:rPr lang="en-US" altLang="zh-TW" dirty="0"/>
              <a:t>semi-MACH matrix that satisfies the 2D-MRD property except purely vertical shifts.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From an ideal matrix to a semi-MACH matrix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33" y="2278803"/>
            <a:ext cx="3763885" cy="20486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67" y="1617286"/>
            <a:ext cx="709181" cy="23177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498" y="4681682"/>
            <a:ext cx="332800" cy="30308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06" y="4813952"/>
            <a:ext cx="944914" cy="2258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19" y="2278804"/>
            <a:ext cx="3385000" cy="2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56" y="2719996"/>
            <a:ext cx="7307487" cy="2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32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MACH sequences and matrices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Difference sets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Ideal matrices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an ideal matrix to a semi-MACH matrix</a:t>
            </a:r>
          </a:p>
          <a:p>
            <a:r>
              <a:rPr lang="en-US" altLang="zh-TW" dirty="0"/>
              <a:t>From a semi-MACH matrix to an MACH matrix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an MACH matrix to an MACH sequence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IDEAL-CH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6980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Question</a:t>
            </a:r>
            <a:r>
              <a:rPr lang="en-US" altLang="zh-TW" dirty="0"/>
              <a:t>: How to deal with the problem of purely vertical shifts?</a:t>
            </a:r>
          </a:p>
          <a:p>
            <a:r>
              <a:rPr lang="en-US" altLang="zh-TW" b="1" dirty="0"/>
              <a:t>Our idea</a:t>
            </a:r>
            <a:r>
              <a:rPr lang="en-US" altLang="zh-TW" dirty="0"/>
              <a:t>: Reserve some channels of the </a:t>
            </a:r>
            <a:r>
              <a:rPr lang="en-US" altLang="zh-TW" i="1" dirty="0"/>
              <a:t>p</a:t>
            </a:r>
            <a:r>
              <a:rPr lang="en-US" altLang="zh-TW" dirty="0"/>
              <a:t> channels for embedding perfect difference sets.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From a semi-MACH matrix to an MACH matrix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33" y="4149183"/>
            <a:ext cx="6142934" cy="354591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2322346" y="4564255"/>
            <a:ext cx="2964273" cy="724727"/>
            <a:chOff x="2322346" y="4564255"/>
            <a:chExt cx="2964273" cy="724727"/>
          </a:xfrm>
        </p:grpSpPr>
        <p:grpSp>
          <p:nvGrpSpPr>
            <p:cNvPr id="5" name="群組 4"/>
            <p:cNvGrpSpPr/>
            <p:nvPr/>
          </p:nvGrpSpPr>
          <p:grpSpPr>
            <a:xfrm>
              <a:off x="3125755" y="4564255"/>
              <a:ext cx="802432" cy="334316"/>
              <a:chOff x="3125755" y="4564255"/>
              <a:chExt cx="802432" cy="334316"/>
            </a:xfrm>
          </p:grpSpPr>
          <p:cxnSp>
            <p:nvCxnSpPr>
              <p:cNvPr id="9" name="直線單箭頭接點 8"/>
              <p:cNvCxnSpPr/>
              <p:nvPr/>
            </p:nvCxnSpPr>
            <p:spPr>
              <a:xfrm>
                <a:off x="3526971" y="4570673"/>
                <a:ext cx="0" cy="32789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>
                <a:off x="3125755" y="4564255"/>
                <a:ext cx="802432" cy="641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/>
          </p:nvSpPr>
          <p:spPr>
            <a:xfrm>
              <a:off x="2322346" y="4919650"/>
              <a:ext cx="29642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reserve </a:t>
              </a:r>
              <a:r>
                <a:rPr kumimoji="0" lang="en-US" altLang="zh-TW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p+1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channels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for PDS 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0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871538" y="1039813"/>
            <a:ext cx="8162925" cy="584200"/>
          </a:xfrm>
        </p:spPr>
        <p:txBody>
          <a:bodyPr/>
          <a:lstStyle/>
          <a:p>
            <a:r>
              <a:rPr lang="en-US" altLang="zh-TW" sz="3200" dirty="0"/>
              <a:t>Properties of a </a:t>
            </a:r>
            <a:r>
              <a:rPr lang="en-US" altLang="zh-TW" sz="3200" dirty="0" err="1"/>
              <a:t>sawtooth</a:t>
            </a:r>
            <a:r>
              <a:rPr lang="en-US" altLang="zh-TW" sz="3200" dirty="0"/>
              <a:t> sequence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400" dirty="0"/>
              <a:t>Suppose f(t) is a </a:t>
            </a:r>
            <a:r>
              <a:rPr lang="en-US" altLang="zh-TW" sz="2400" dirty="0" err="1"/>
              <a:t>sawtooth</a:t>
            </a:r>
            <a:r>
              <a:rPr lang="en-US" altLang="zh-TW" sz="2400" dirty="0"/>
              <a:t> sequence of order n. Consider two sequences </a:t>
            </a:r>
            <a:r>
              <a:rPr lang="en-US" altLang="zh-TW" sz="2400" i="1" dirty="0">
                <a:solidFill>
                  <a:srgbClr val="FF0000"/>
                </a:solidFill>
              </a:rPr>
              <a:t>x</a:t>
            </a:r>
            <a:r>
              <a:rPr lang="en-US" altLang="zh-TW" sz="2400" i="1" baseline="-25000" dirty="0">
                <a:solidFill>
                  <a:srgbClr val="FF0000"/>
                </a:solidFill>
              </a:rPr>
              <a:t>1</a:t>
            </a:r>
            <a:r>
              <a:rPr lang="en-US" altLang="zh-TW" sz="2400" i="1" dirty="0">
                <a:solidFill>
                  <a:srgbClr val="FF0000"/>
                </a:solidFill>
              </a:rPr>
              <a:t>(t)=f(t) </a:t>
            </a:r>
            <a:r>
              <a:rPr lang="en-US" altLang="zh-TW" sz="2400" dirty="0"/>
              <a:t>and </a:t>
            </a:r>
            <a:r>
              <a:rPr lang="en-US" altLang="zh-TW" sz="2400" i="1" dirty="0">
                <a:solidFill>
                  <a:srgbClr val="FF0000"/>
                </a:solidFill>
              </a:rPr>
              <a:t>x</a:t>
            </a:r>
            <a:r>
              <a:rPr lang="en-US" altLang="zh-TW" sz="2400" i="1" baseline="-25000" dirty="0">
                <a:solidFill>
                  <a:srgbClr val="FF0000"/>
                </a:solidFill>
              </a:rPr>
              <a:t>2</a:t>
            </a:r>
            <a:r>
              <a:rPr lang="en-US" altLang="zh-TW" sz="2400" i="1" dirty="0">
                <a:solidFill>
                  <a:srgbClr val="FF0000"/>
                </a:solidFill>
              </a:rPr>
              <a:t>(t)=f(</a:t>
            </a:r>
            <a:r>
              <a:rPr lang="en-US" altLang="zh-TW" sz="2400" i="1" dirty="0" err="1">
                <a:solidFill>
                  <a:srgbClr val="FF0000"/>
                </a:solidFill>
              </a:rPr>
              <a:t>t+d</a:t>
            </a:r>
            <a:r>
              <a:rPr lang="en-US" altLang="zh-TW" sz="2400" i="1" dirty="0">
                <a:solidFill>
                  <a:srgbClr val="FF0000"/>
                </a:solidFill>
              </a:rPr>
              <a:t>)</a:t>
            </a:r>
            <a:r>
              <a:rPr lang="en-US" altLang="zh-TW" sz="2400" i="1" dirty="0">
                <a:solidFill>
                  <a:schemeClr val="accent4"/>
                </a:solidFill>
              </a:rPr>
              <a:t>. </a:t>
            </a:r>
            <a:r>
              <a:rPr lang="en-US" altLang="zh-TW" sz="2400" dirty="0"/>
              <a:t>Then for any time shift </a:t>
            </a:r>
            <a:r>
              <a:rPr lang="en-US" altLang="zh-TW" sz="2400" dirty="0">
                <a:solidFill>
                  <a:srgbClr val="FF0000"/>
                </a:solidFill>
              </a:rPr>
              <a:t>d</a:t>
            </a:r>
            <a:r>
              <a:rPr lang="en-US" altLang="zh-TW" sz="2400" dirty="0">
                <a:solidFill>
                  <a:schemeClr val="accent4"/>
                </a:solidFill>
              </a:rPr>
              <a:t>,</a:t>
            </a:r>
          </a:p>
          <a:p>
            <a:pPr>
              <a:defRPr/>
            </a:pPr>
            <a:endParaRPr lang="en-US" altLang="zh-TW" sz="2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altLang="zh-TW" sz="2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altLang="zh-TW" sz="2400" dirty="0">
              <a:solidFill>
                <a:schemeClr val="accent4"/>
              </a:solidFill>
            </a:endParaRPr>
          </a:p>
        </p:txBody>
      </p:sp>
      <p:graphicFrame>
        <p:nvGraphicFramePr>
          <p:cNvPr id="67588" name="Object 2"/>
          <p:cNvGraphicFramePr>
            <a:graphicFrameLocks noChangeAspect="1"/>
          </p:cNvGraphicFramePr>
          <p:nvPr/>
        </p:nvGraphicFramePr>
        <p:xfrm>
          <a:off x="1233438" y="3551769"/>
          <a:ext cx="664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2" imgW="3351530" imgH="160020" progId="Equation.Ribbit">
                  <p:embed/>
                </p:oleObj>
              </mc:Choice>
              <mc:Fallback>
                <p:oleObj name="Formula" r:id="rId2" imgW="3351530" imgH="1600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38" y="3551769"/>
                        <a:ext cx="6642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3"/>
          <p:cNvGraphicFramePr>
            <a:graphicFrameLocks noChangeAspect="1"/>
          </p:cNvGraphicFramePr>
          <p:nvPr/>
        </p:nvGraphicFramePr>
        <p:xfrm>
          <a:off x="1950564" y="3120232"/>
          <a:ext cx="51038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4" imgW="2574290" imgH="179070" progId="Equation.Ribbit">
                  <p:embed/>
                </p:oleObj>
              </mc:Choice>
              <mc:Fallback>
                <p:oleObj name="Formula" r:id="rId4" imgW="2574290" imgH="17907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564" y="3120232"/>
                        <a:ext cx="510381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950564" y="3945206"/>
          <a:ext cx="5219600" cy="286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6" imgW="3313440" imgH="1960920" progId="Equation.Ribbit">
                  <p:embed/>
                </p:oleObj>
              </mc:Choice>
              <mc:Fallback>
                <p:oleObj name="Formula" r:id="rId6" imgW="3313440" imgH="19609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564" y="3945206"/>
                        <a:ext cx="5219600" cy="28633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819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Construct an</a:t>
            </a:r>
            <a:r>
              <a:rPr lang="zh-TW" altLang="en-US" dirty="0"/>
              <a:t>   </a:t>
            </a:r>
            <a:r>
              <a:rPr lang="en-US" altLang="zh-TW" dirty="0"/>
              <a:t> </a:t>
            </a:r>
            <a:r>
              <a:rPr lang="zh-TW" altLang="en-US" dirty="0"/>
              <a:t>        </a:t>
            </a:r>
            <a:r>
              <a:rPr lang="en-US" altLang="zh-TW" dirty="0"/>
              <a:t>MACH matrix from a</a:t>
            </a:r>
            <a:r>
              <a:rPr lang="zh-TW" altLang="en-US" dirty="0"/>
              <a:t>    </a:t>
            </a:r>
            <a:r>
              <a:rPr lang="en-US" altLang="zh-TW" dirty="0"/>
              <a:t> </a:t>
            </a:r>
            <a:r>
              <a:rPr lang="zh-TW" altLang="en-US" dirty="0"/>
              <a:t>      </a:t>
            </a:r>
            <a:r>
              <a:rPr lang="en-US" altLang="zh-TW" dirty="0"/>
              <a:t>semi-MACH matrix when </a:t>
            </a:r>
            <a:r>
              <a:rPr lang="en-US" altLang="zh-TW" i="1" dirty="0"/>
              <a:t>p</a:t>
            </a:r>
            <a:r>
              <a:rPr lang="en-US" altLang="zh-TW" dirty="0"/>
              <a:t> is a prime and </a:t>
            </a:r>
            <a:r>
              <a:rPr lang="en-US" altLang="zh-TW" i="1" dirty="0"/>
              <a:t>p</a:t>
            </a:r>
            <a:r>
              <a:rPr lang="zh-TW" altLang="en-US" dirty="0"/>
              <a:t> </a:t>
            </a:r>
            <a:r>
              <a:rPr lang="en-US" altLang="zh-TW" dirty="0"/>
              <a:t>is equal to </a:t>
            </a:r>
            <a:br>
              <a:rPr lang="en-US" altLang="zh-TW" dirty="0"/>
            </a:br>
            <a:r>
              <a:rPr lang="zh-TW" altLang="en-US" dirty="0"/>
              <a:t>                    </a:t>
            </a:r>
            <a:r>
              <a:rPr lang="en-US" altLang="zh-TW" dirty="0"/>
              <a:t>for some prime power </a:t>
            </a:r>
            <a:r>
              <a:rPr lang="en-US" altLang="zh-TW" i="1" dirty="0"/>
              <a:t>L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Let</a:t>
            </a:r>
            <a:r>
              <a:rPr lang="zh-TW" altLang="en-US" dirty="0"/>
              <a:t>   </a:t>
            </a:r>
            <a:r>
              <a:rPr lang="en-US" altLang="zh-TW" dirty="0"/>
              <a:t>  </a:t>
            </a:r>
            <a:r>
              <a:rPr lang="zh-TW" altLang="en-US" dirty="0"/>
              <a:t>                                </a:t>
            </a:r>
            <a:r>
              <a:rPr lang="en-US" altLang="zh-TW" dirty="0"/>
              <a:t>be an</a:t>
            </a:r>
            <a:br>
              <a:rPr lang="en-US" altLang="zh-TW" dirty="0"/>
            </a:br>
            <a:r>
              <a:rPr lang="en-US" altLang="zh-TW" dirty="0"/>
              <a:t>perfect difference set and </a:t>
            </a:r>
            <a:r>
              <a:rPr lang="zh-TW" altLang="en-US" dirty="0"/>
              <a:t>                  </a:t>
            </a:r>
            <a:r>
              <a:rPr lang="en-US" altLang="zh-TW" dirty="0"/>
              <a:t>be a</a:t>
            </a:r>
            <a:r>
              <a:rPr lang="zh-TW" altLang="en-US" dirty="0"/>
              <a:t> </a:t>
            </a:r>
            <a:r>
              <a:rPr lang="en-US" altLang="zh-TW" dirty="0"/>
              <a:t> </a:t>
            </a:r>
            <a:r>
              <a:rPr lang="zh-TW" altLang="en-US" dirty="0"/>
              <a:t>         </a:t>
            </a:r>
            <a:r>
              <a:rPr lang="en-US" altLang="zh-TW" dirty="0"/>
              <a:t>semi-MACH matrix.</a:t>
            </a:r>
          </a:p>
          <a:p>
            <a:r>
              <a:rPr lang="en-US" altLang="zh-TW" dirty="0"/>
              <a:t>Let </a:t>
            </a:r>
          </a:p>
          <a:p>
            <a:r>
              <a:rPr lang="en-US" altLang="zh-TW" dirty="0"/>
              <a:t>Reserve the </a:t>
            </a:r>
            <a:r>
              <a:rPr lang="zh-TW" altLang="en-US" dirty="0"/>
              <a:t>    </a:t>
            </a:r>
            <a:r>
              <a:rPr lang="en-US" altLang="zh-TW" dirty="0"/>
              <a:t> </a:t>
            </a:r>
            <a:r>
              <a:rPr lang="zh-TW" altLang="en-US" dirty="0"/>
              <a:t>      </a:t>
            </a:r>
            <a:r>
              <a:rPr lang="en-US" altLang="zh-TW" dirty="0"/>
              <a:t>channels in </a:t>
            </a:r>
            <a:r>
              <a:rPr lang="en-US" altLang="zh-TW" i="1" dirty="0"/>
              <a:t>D</a:t>
            </a:r>
            <a:r>
              <a:rPr lang="en-US" altLang="zh-TW" dirty="0"/>
              <a:t> for the perfect difference sets and only use the </a:t>
            </a:r>
            <a:r>
              <a:rPr lang="zh-TW" altLang="en-US" dirty="0"/>
              <a:t>      </a:t>
            </a:r>
            <a:r>
              <a:rPr lang="en-US" altLang="zh-TW" dirty="0"/>
              <a:t>channels in</a:t>
            </a:r>
            <a:r>
              <a:rPr lang="zh-TW" altLang="en-US" dirty="0"/>
              <a:t>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From a semi-MACH matrix to an MACH matrix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87" y="2839831"/>
            <a:ext cx="2834433" cy="3228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93" y="2838911"/>
            <a:ext cx="2937069" cy="3331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73" y="3211363"/>
            <a:ext cx="1387052" cy="34633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52" y="3237906"/>
            <a:ext cx="736447" cy="3067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68" y="1575553"/>
            <a:ext cx="930987" cy="3299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79" y="1605861"/>
            <a:ext cx="736447" cy="3067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8" y="2381509"/>
            <a:ext cx="1444172" cy="28320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24" y="4080017"/>
            <a:ext cx="4691225" cy="3383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31" y="4553339"/>
            <a:ext cx="758968" cy="25365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93" y="4907605"/>
            <a:ext cx="328838" cy="27139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57" y="4954935"/>
            <a:ext cx="467505" cy="2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61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zh-TW" altLang="en-US" dirty="0"/>
              <a:t>  </a:t>
            </a:r>
            <a:r>
              <a:rPr lang="en-US" altLang="zh-TW" dirty="0"/>
              <a:t> </a:t>
            </a:r>
            <a:r>
              <a:rPr lang="zh-TW" altLang="en-US" dirty="0"/>
              <a:t>         </a:t>
            </a:r>
            <a:r>
              <a:rPr lang="en-US" altLang="zh-TW" dirty="0"/>
              <a:t>channels in </a:t>
            </a:r>
            <a:r>
              <a:rPr lang="en-US" altLang="zh-TW" i="1" dirty="0"/>
              <a:t>D</a:t>
            </a:r>
            <a:r>
              <a:rPr lang="en-US" altLang="zh-TW" dirty="0"/>
              <a:t> in the </a:t>
            </a:r>
            <a:r>
              <a:rPr lang="zh-TW" altLang="en-US" dirty="0"/>
              <a:t>      </a:t>
            </a:r>
            <a:r>
              <a:rPr lang="en-US" altLang="zh-TW" dirty="0"/>
              <a:t>column of </a:t>
            </a:r>
            <a:r>
              <a:rPr lang="zh-TW" altLang="en-US" dirty="0"/>
              <a:t>       </a:t>
            </a:r>
            <a:r>
              <a:rPr lang="en-US" altLang="zh-TW" dirty="0"/>
              <a:t>are replaced by channel</a:t>
            </a:r>
            <a:r>
              <a:rPr lang="zh-TW" altLang="en-US" dirty="0"/>
              <a:t>     </a:t>
            </a:r>
            <a:r>
              <a:rPr lang="en-US" altLang="zh-TW" dirty="0"/>
              <a:t> </a:t>
            </a:r>
            <a:r>
              <a:rPr lang="zh-TW" altLang="en-US" dirty="0"/>
              <a:t>               </a:t>
            </a:r>
            <a:r>
              <a:rPr lang="en-US" altLang="zh-TW" dirty="0"/>
              <a:t>and the other</a:t>
            </a:r>
            <a:r>
              <a:rPr lang="zh-TW" altLang="en-US" dirty="0"/>
              <a:t> </a:t>
            </a:r>
            <a:r>
              <a:rPr lang="en-US" altLang="zh-TW" dirty="0"/>
              <a:t> </a:t>
            </a:r>
            <a:r>
              <a:rPr lang="zh-TW" altLang="en-US" dirty="0"/>
              <a:t>    </a:t>
            </a:r>
            <a:r>
              <a:rPr lang="en-US" altLang="zh-TW" dirty="0"/>
              <a:t>channels are</a:t>
            </a:r>
            <a:r>
              <a:rPr lang="zh-TW" altLang="en-US" dirty="0"/>
              <a:t> </a:t>
            </a:r>
            <a:r>
              <a:rPr lang="en-US" altLang="zh-TW" dirty="0"/>
              <a:t>re-mapped to the </a:t>
            </a:r>
            <a:r>
              <a:rPr lang="zh-TW" altLang="en-US" dirty="0"/>
              <a:t>      </a:t>
            </a:r>
            <a:r>
              <a:rPr lang="en-US" altLang="zh-TW" dirty="0"/>
              <a:t>channels in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Specifically, we construct a</a:t>
            </a:r>
            <a:r>
              <a:rPr lang="zh-TW" altLang="en-US" dirty="0"/>
              <a:t>    </a:t>
            </a:r>
            <a:r>
              <a:rPr lang="en-US" altLang="zh-TW" dirty="0"/>
              <a:t> </a:t>
            </a:r>
            <a:r>
              <a:rPr lang="zh-TW" altLang="en-US" dirty="0"/>
              <a:t>       </a:t>
            </a:r>
            <a:r>
              <a:rPr lang="en-US" altLang="zh-TW" dirty="0"/>
              <a:t>matrix</a:t>
            </a:r>
            <a:r>
              <a:rPr lang="zh-TW" altLang="en-US" dirty="0"/>
              <a:t>           </a:t>
            </a:r>
            <a:r>
              <a:rPr lang="en-US" altLang="zh-TW" dirty="0"/>
              <a:t> </a:t>
            </a:r>
            <a:r>
              <a:rPr lang="zh-TW" altLang="en-US" dirty="0"/>
              <a:t>       </a:t>
            </a:r>
            <a:r>
              <a:rPr lang="en-US" altLang="zh-TW" dirty="0"/>
              <a:t>by the following rule: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From a semi-MACH matrix to an MACH matrix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62" y="4347154"/>
            <a:ext cx="5287162" cy="790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02" y="1623527"/>
            <a:ext cx="758968" cy="2536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02" y="1596157"/>
            <a:ext cx="371287" cy="3200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13" y="1546616"/>
            <a:ext cx="332800" cy="30308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05" y="1992470"/>
            <a:ext cx="1511659" cy="31984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98" y="1981241"/>
            <a:ext cx="328838" cy="2713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45" y="2378419"/>
            <a:ext cx="328838" cy="27139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8" y="2814918"/>
            <a:ext cx="2682804" cy="33676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16" y="3364766"/>
            <a:ext cx="742857" cy="22582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62" y="3296006"/>
            <a:ext cx="1323514" cy="3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14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Example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Construct a             matrix </a:t>
            </a:r>
            <a:r>
              <a:rPr lang="zh-TW" altLang="en-US" dirty="0"/>
              <a:t>           </a:t>
            </a:r>
            <a:r>
              <a:rPr lang="en-US" altLang="zh-TW" dirty="0"/>
              <a:t> </a:t>
            </a:r>
            <a:r>
              <a:rPr lang="zh-TW" altLang="en-US" dirty="0"/>
              <a:t>       </a:t>
            </a:r>
            <a:r>
              <a:rPr lang="en-US" altLang="zh-TW" dirty="0"/>
              <a:t>by the following rule:              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From a semi-MACH matrix to an MACH matrix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46" y="1635948"/>
            <a:ext cx="709181" cy="23177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75" y="1617286"/>
            <a:ext cx="1323514" cy="336192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6" y="2517995"/>
            <a:ext cx="4732495" cy="7904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2913"/>
            <a:ext cx="3232271" cy="20486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5" y="3871419"/>
            <a:ext cx="3384999" cy="204862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2912"/>
            <a:ext cx="3822626" cy="204862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5" y="3872911"/>
            <a:ext cx="3384999" cy="204862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26" y="2510750"/>
            <a:ext cx="1503897" cy="350280"/>
          </a:xfrm>
          <a:prstGeom prst="rect">
            <a:avLst/>
          </a:prstGeom>
        </p:spPr>
      </p:pic>
      <p:grpSp>
        <p:nvGrpSpPr>
          <p:cNvPr id="31" name="群組 30"/>
          <p:cNvGrpSpPr/>
          <p:nvPr/>
        </p:nvGrpSpPr>
        <p:grpSpPr>
          <a:xfrm>
            <a:off x="5802226" y="2982693"/>
            <a:ext cx="2455769" cy="731882"/>
            <a:chOff x="5802226" y="2982693"/>
            <a:chExt cx="2455769" cy="731882"/>
          </a:xfrm>
        </p:grpSpPr>
        <p:pic>
          <p:nvPicPr>
            <p:cNvPr id="17" name="圖片 1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969" y="3418302"/>
              <a:ext cx="1662308" cy="296273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226" y="2982693"/>
              <a:ext cx="2455769" cy="319901"/>
            </a:xfrm>
            <a:prstGeom prst="rect">
              <a:avLst/>
            </a:prstGeom>
          </p:spPr>
        </p:pic>
      </p:grpSp>
      <p:pic>
        <p:nvPicPr>
          <p:cNvPr id="36" name="圖片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4" y="3878844"/>
            <a:ext cx="3384999" cy="2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6" y="2719996"/>
            <a:ext cx="7366228" cy="2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7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Theorem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From a semi-MACH matrix to an MACH matrix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6" y="2017488"/>
            <a:ext cx="7587748" cy="5017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678" y="2680040"/>
            <a:ext cx="4484907" cy="33272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6" y="5619019"/>
            <a:ext cx="2837598" cy="3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59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MACH sequences and matrices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Difference sets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Ideal matrices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an ideal matrix to a semi-MACH matrix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From  a semi-MACH matrix to an MACH matrix</a:t>
            </a:r>
          </a:p>
          <a:p>
            <a:r>
              <a:rPr lang="en-US" altLang="zh-TW" dirty="0"/>
              <a:t>From an MACH matrix to an MACH sequence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IDEAL-CH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0311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construct an        </a:t>
            </a:r>
            <a:r>
              <a:rPr lang="zh-TW" altLang="en-US" dirty="0"/>
              <a:t>        </a:t>
            </a:r>
            <a:r>
              <a:rPr lang="en-US" altLang="zh-TW" dirty="0"/>
              <a:t>MACH sequence from an</a:t>
            </a:r>
            <a:br>
              <a:rPr lang="en-US" altLang="zh-TW" dirty="0"/>
            </a:br>
            <a:r>
              <a:rPr lang="zh-TW" altLang="en-US" dirty="0"/>
              <a:t>            </a:t>
            </a:r>
            <a:r>
              <a:rPr lang="en-US" altLang="zh-TW" dirty="0"/>
              <a:t>MACH matrix.</a:t>
            </a:r>
          </a:p>
          <a:p>
            <a:r>
              <a:rPr lang="en-US" altLang="zh-TW" dirty="0"/>
              <a:t>The idea to take an</a:t>
            </a:r>
            <a:r>
              <a:rPr lang="zh-TW" altLang="en-US" dirty="0"/>
              <a:t>     </a:t>
            </a:r>
            <a:r>
              <a:rPr lang="en-US" altLang="zh-TW" dirty="0"/>
              <a:t> </a:t>
            </a:r>
            <a:r>
              <a:rPr lang="zh-TW" altLang="en-US" dirty="0"/>
              <a:t>      </a:t>
            </a:r>
            <a:r>
              <a:rPr lang="en-US" altLang="zh-TW" dirty="0"/>
              <a:t>MACH matrix </a:t>
            </a:r>
            <a:r>
              <a:rPr lang="zh-TW" altLang="en-US" dirty="0"/>
              <a:t>                 </a:t>
            </a:r>
            <a:r>
              <a:rPr lang="en-US" altLang="zh-TW" dirty="0"/>
              <a:t>and concatenate two of them to form a </a:t>
            </a:r>
            <a:r>
              <a:rPr lang="zh-TW" altLang="en-US" dirty="0"/>
              <a:t>              </a:t>
            </a:r>
            <a:r>
              <a:rPr lang="en-US" altLang="zh-TW" dirty="0"/>
              <a:t>matrix</a:t>
            </a:r>
          </a:p>
          <a:p>
            <a:endParaRPr lang="en-US" altLang="zh-TW" dirty="0"/>
          </a:p>
          <a:p>
            <a:r>
              <a:rPr lang="en-US" altLang="zh-TW" dirty="0"/>
              <a:t>Map the matrix </a:t>
            </a:r>
            <a:r>
              <a:rPr lang="zh-TW" altLang="en-US" dirty="0"/>
              <a:t>                   </a:t>
            </a:r>
            <a:r>
              <a:rPr lang="en-US" altLang="zh-TW" dirty="0"/>
              <a:t>to the CH sequence </a:t>
            </a:r>
            <a:br>
              <a:rPr lang="en-US" altLang="zh-TW" dirty="0"/>
            </a:br>
            <a:r>
              <a:rPr lang="zh-TW" altLang="en-US" dirty="0"/>
              <a:t>                                           </a:t>
            </a:r>
            <a:r>
              <a:rPr lang="en-US" altLang="zh-TW" dirty="0"/>
              <a:t>by letting </a:t>
            </a:r>
            <a:r>
              <a:rPr lang="zh-TW" altLang="en-US" dirty="0"/>
              <a:t>                   </a:t>
            </a:r>
            <a:r>
              <a:rPr lang="en-US" altLang="zh-TW" dirty="0"/>
              <a:t>with</a:t>
            </a:r>
            <a:br>
              <a:rPr lang="en-US" altLang="zh-TW" dirty="0"/>
            </a:br>
            <a:r>
              <a:rPr lang="zh-TW" altLang="en-US" dirty="0"/>
              <a:t>                     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From an MACH matrix to an MACH sequence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89" y="1578948"/>
            <a:ext cx="1154923" cy="3350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3" y="1989496"/>
            <a:ext cx="856343" cy="3108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19" y="2459136"/>
            <a:ext cx="856343" cy="3108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6" y="2464359"/>
            <a:ext cx="1313544" cy="3336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24" y="2881626"/>
            <a:ext cx="907276" cy="28129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3" y="3181442"/>
            <a:ext cx="2550366" cy="37036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58" y="3682854"/>
            <a:ext cx="1301631" cy="38383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3" y="4120018"/>
            <a:ext cx="3328959" cy="3144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98" y="4135535"/>
            <a:ext cx="1356952" cy="34468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3" y="4524262"/>
            <a:ext cx="1564438" cy="31363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63" y="4534051"/>
            <a:ext cx="4359728" cy="3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59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Example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109728" indent="0">
              <a:buNone/>
            </a:pPr>
            <a:endParaRPr lang="en-US" altLang="zh-TW" dirty="0"/>
          </a:p>
          <a:p>
            <a:r>
              <a:rPr lang="en-US" altLang="zh-TW" dirty="0"/>
              <a:t>The constructed CH sequence with length 98 is then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From an MACH matrix to an MACH sequence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64" y="2064140"/>
            <a:ext cx="6305419" cy="201375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52" y="4881196"/>
            <a:ext cx="4947810" cy="11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9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Theorem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From an MACH matrix to an MACH sequence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2" y="1997262"/>
            <a:ext cx="7712189" cy="1029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7" y="3285629"/>
            <a:ext cx="3463837" cy="256070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08" y="3285629"/>
            <a:ext cx="3463837" cy="25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63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Corollary</a:t>
            </a:r>
            <a:r>
              <a:rPr lang="en-US" altLang="zh-TW" dirty="0"/>
              <a:t>: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IDEAL-CH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1" y="2062065"/>
            <a:ext cx="7950619" cy="8024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149" y="3206316"/>
            <a:ext cx="5359702" cy="24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8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3"/>
          <p:cNvSpPr>
            <a:spLocks noGrp="1"/>
          </p:cNvSpPr>
          <p:nvPr>
            <p:ph type="title"/>
          </p:nvPr>
        </p:nvSpPr>
        <p:spPr>
          <a:xfrm>
            <a:off x="653363" y="1180521"/>
            <a:ext cx="7886700" cy="994172"/>
          </a:xfrm>
        </p:spPr>
        <p:txBody>
          <a:bodyPr/>
          <a:lstStyle/>
          <a:p>
            <a:r>
              <a:rPr lang="en-US" altLang="zh-TW" dirty="0" err="1"/>
              <a:t>Sawtooth</a:t>
            </a:r>
            <a:r>
              <a:rPr lang="en-US" altLang="zh-TW" dirty="0"/>
              <a:t> sequence</a:t>
            </a:r>
            <a:endParaRPr lang="zh-TW" altLang="en-US" dirty="0"/>
          </a:p>
        </p:txBody>
      </p:sp>
      <p:pic>
        <p:nvPicPr>
          <p:cNvPr id="1026" name="Picture 2" descr="http://www.iconpng.com/png/pictograms/stai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08" y="2376476"/>
            <a:ext cx="5592387" cy="30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conpng.com/png/messenger/en-lig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61" y="4299411"/>
            <a:ext cx="561412" cy="5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555174" y="4759611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</a:t>
            </a:r>
            <a:endParaRPr kumimoji="0" lang="zh-TW" alt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16273" y="4233868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zh-TW" alt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6383" y="3766974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zh-TW" alt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35038" y="3074476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zh-TW" alt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3367" y="5205798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0</a:t>
            </a:r>
            <a:endParaRPr kumimoji="0" lang="zh-TW" alt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pic>
        <p:nvPicPr>
          <p:cNvPr id="12" name="Picture 4" descr="http://www.iconpng.com/png/messenger/en-lig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13" y="4299411"/>
            <a:ext cx="561412" cy="5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78 L -1.38889E-6 -0.04166 C -1.38889E-6 -0.05903 0.02847 -0.08032 0.05174 -0.08032 L 0.10365 -0.08032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-0.08032 L 0.10365 -0.11944 C 0.10365 -0.1368 0.13316 -0.15763 0.15747 -0.15763 L 0.21198 -0.15763 " pathEditMode="relative" rAng="0" ptsTypes="AAAA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98 -0.15763 L 0.21198 -0.19583 C 0.21198 -0.21296 0.23872 -0.23356 0.26094 -0.23356 L 0.31024 -0.23356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06 -0.23356 L 0.31406 -0.27291 C 0.31406 -0.29051 0.34167 -0.3118 0.36424 -0.3118 L 0.41493 -0.3118 " pathEditMode="relative" rAng="0" ptsTypes="AAAA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3 -0.3118 C 0.42795 -0.3118 0.43888 -0.32893 0.43888 -0.3493 C 0.43888 -0.37013 0.42795 -0.38634 0.41493 -0.38634 C 0.40173 -0.38634 0.39131 -0.37013 0.39131 -0.3493 C 0.39131 -0.32893 0.40173 -0.3118 0.41493 -0.3118 Z " pathEditMode="relative" rAng="0" ptsTypes="AAAAA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3 -0.3118 L 0.36354 -0.3118 C 0.34028 -0.3118 0.31215 -0.29051 0.31215 -0.27291 L 0.31215 -0.23356 " pathEditMode="relative" rAng="0" ptsTypes="AAAA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4 -0.23356 L 0.26181 -0.23356 C 0.24011 -0.23356 0.21389 -0.2125 0.21389 -0.19513 L 0.21389 -0.15625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98 -0.15764 L 0.15781 -0.15764 C 0.13333 -0.15764 0.10365 -0.1368 0.10365 -0.11991 L 0.10365 -0.08148 " pathEditMode="relative" rAng="0" ptsTypes="AAAA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-0.08032 L 0.05174 -0.08032 C 0.02847 -0.08032 -1.38889E-6 -0.05995 -1.38889E-6 -0.04305 L -1.38889E-6 -0.00555 " pathEditMode="relative" rAng="0" ptsTypes="AAAA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0798 7.40741E-7 -0.01441 -0.02153 -0.01441 -0.04722 C -0.01441 -0.07338 -0.00798 -0.09445 5E-6 -0.09445 C 0.00781 -0.09445 0.01441 -0.07338 0.01441 -0.04722 C 0.01441 -0.02153 0.00781 7.40741E-7 5E-6 7.40741E-7 Z " pathEditMode="relative" rAng="0" ptsTypes="AAAAA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277 L -3.88889E-6 -0.04166 C -3.88889E-6 -0.05902 0.02848 -0.08032 0.05174 -0.08032 L 0.10365 -0.08032 " pathEditMode="relative" rAng="0" ptsTypes="AAA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-0.08032 L 0.10365 -0.11944 C 0.10365 -0.1368 0.13316 -0.15763 0.15747 -0.15763 L 0.21198 -0.15763 " pathEditMode="relative" rAng="0" ptsTypes="AAAA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98 -0.15763 L 0.21198 -0.19583 C 0.21198 -0.21296 0.23872 -0.23356 0.26094 -0.23356 L 0.31025 -0.23356 " pathEditMode="relative" rAng="0" ptsTypes="AAAA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07 -0.23356 L 0.31407 -0.27291 C 0.31407 -0.29051 0.34167 -0.3118 0.36424 -0.3118 L 0.41493 -0.3118 " pathEditMode="relative" rAng="0" ptsTypes="AAAA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3 -0.3118 C 0.42796 -0.3118 0.43889 -0.32893 0.43889 -0.3493 C 0.43889 -0.37013 0.42796 -0.38634 0.41493 -0.38634 C 0.40174 -0.38634 0.39132 -0.37013 0.39132 -0.3493 C 0.39132 -0.32893 0.40174 -0.3118 0.41493 -0.3118 Z " pathEditMode="relative" rAng="0" ptsTypes="AAAAA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3 -0.3118 L 0.36355 -0.3118 C 0.34028 -0.3118 0.31216 -0.29051 0.31216 -0.27291 L 0.31216 -0.23356 " pathEditMode="relative" rAng="0" ptsTypes="AAAA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5 -0.23356 L 0.26181 -0.23356 C 0.24011 -0.23356 0.21389 -0.2125 0.21389 -0.19513 L 0.21389 -0.15625 " pathEditMode="relative" rAng="0" ptsTypes="AAAA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98 -0.15763 L 0.15782 -0.15763 C 0.13334 -0.15763 0.10365 -0.1368 0.10365 -0.1199 L 0.10365 -0.08148 " pathEditMode="relative" rAng="0" ptsTypes="AAAA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-0.08032 L 0.05174 -0.08032 C 0.02848 -0.08032 -3.88889E-6 -0.05995 -3.88889E-6 -0.04305 L -3.88889E-6 -0.00555 " pathEditMode="relative" rAng="0" ptsTypes="AAAA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C -0.00798 -4.07407E-6 -0.01441 -0.02152 -0.01441 -0.04722 C -0.01441 -0.07338 -0.00798 -0.09444 -3.88889E-6 -0.09444 C 0.00782 -0.09444 0.01441 -0.07338 0.01441 -0.04722 C 0.01441 -0.02152 0.00782 -4.07407E-6 -3.88889E-6 -4.07407E-6 Z " pathEditMode="relative" rAng="0" ptsTypes="AAAAA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</a:p>
          <a:p>
            <a:pPr marL="109728" indent="0">
              <a:buNone/>
            </a:pPr>
            <a:endParaRPr lang="en-US" altLang="zh-TW" dirty="0"/>
          </a:p>
          <a:p>
            <a:r>
              <a:rPr lang="en-US" altLang="zh-TW" dirty="0"/>
              <a:t>If </a:t>
            </a:r>
            <a:r>
              <a:rPr lang="en-US" altLang="zh-TW" i="1" dirty="0"/>
              <a:t>p</a:t>
            </a:r>
            <a:r>
              <a:rPr lang="en-US" altLang="zh-TW" dirty="0"/>
              <a:t> is a prime and is equal to                    for some prime power </a:t>
            </a:r>
            <a:r>
              <a:rPr lang="en-US" altLang="zh-TW" i="1" dirty="0"/>
              <a:t>L</a:t>
            </a:r>
            <a:r>
              <a:rPr lang="en-US" altLang="zh-TW" dirty="0"/>
              <a:t>, our IDEAL-CH can guarantee       rendezvous channels within the period </a:t>
            </a:r>
          </a:p>
          <a:p>
            <a:r>
              <a:rPr lang="en-US" altLang="zh-TW" dirty="0"/>
              <a:t>The asymptotic approximation ratio is </a:t>
            </a:r>
            <a:br>
              <a:rPr lang="en-US" altLang="zh-TW" dirty="0"/>
            </a:br>
            <a:r>
              <a:rPr lang="en-US" altLang="zh-TW" dirty="0"/>
              <a:t>and it approaches 2 when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IDEAL-CH (Summary)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930048" y="1518117"/>
            <a:ext cx="6860608" cy="632225"/>
            <a:chOff x="930048" y="1417637"/>
            <a:chExt cx="6860608" cy="632225"/>
          </a:xfrm>
        </p:grpSpPr>
        <p:sp>
          <p:nvSpPr>
            <p:cNvPr id="5" name="圓角矩形 4"/>
            <p:cNvSpPr/>
            <p:nvPr/>
          </p:nvSpPr>
          <p:spPr>
            <a:xfrm>
              <a:off x="4630716" y="1417639"/>
              <a:ext cx="1388247" cy="619060"/>
            </a:xfrm>
            <a:prstGeom prst="roundRect">
              <a:avLst/>
            </a:prstGeom>
            <a:solidFill>
              <a:srgbClr val="FFA40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MACH matrix</a:t>
              </a: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930048" y="1417638"/>
              <a:ext cx="1471512" cy="619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Ideal matrix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6397918" y="1417637"/>
              <a:ext cx="1392738" cy="619061"/>
            </a:xfrm>
            <a:prstGeom prst="roundRect">
              <a:avLst/>
            </a:prstGeom>
            <a:solidFill>
              <a:srgbClr val="40CF4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MACH sequence</a:t>
              </a: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2792929" y="1423747"/>
              <a:ext cx="1487500" cy="6261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semi-MACH matrix</a:t>
              </a:r>
            </a:p>
          </p:txBody>
        </p:sp>
        <p:sp>
          <p:nvSpPr>
            <p:cNvPr id="9" name="向右箭號 8"/>
            <p:cNvSpPr/>
            <p:nvPr/>
          </p:nvSpPr>
          <p:spPr>
            <a:xfrm>
              <a:off x="2481602" y="1607736"/>
              <a:ext cx="221407" cy="26701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向右箭號 11"/>
            <p:cNvSpPr/>
            <p:nvPr/>
          </p:nvSpPr>
          <p:spPr>
            <a:xfrm>
              <a:off x="4362311" y="1609416"/>
              <a:ext cx="221407" cy="26701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向右箭號 12"/>
            <p:cNvSpPr/>
            <p:nvPr/>
          </p:nvSpPr>
          <p:spPr>
            <a:xfrm>
              <a:off x="6097737" y="1607736"/>
              <a:ext cx="221407" cy="26701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67" y="2487940"/>
            <a:ext cx="1446963" cy="28375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54" y="2863880"/>
            <a:ext cx="328838" cy="27139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75" y="3262853"/>
            <a:ext cx="524952" cy="33478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37" y="3617831"/>
            <a:ext cx="1489676" cy="53881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11" y="4161683"/>
            <a:ext cx="1115276" cy="2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2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133BC-81AA-5C11-3535-24CD8B5A7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4D371-3D30-FDC8-1E90-944FA910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Some other well-known MACH sequences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72C90E-2775-2A0A-3CAD-7912F869B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/>
              <a:t>CRSEQ 2010: (N, N(3N-1))-MACH sequence</a:t>
            </a:r>
          </a:p>
          <a:p>
            <a:r>
              <a:rPr lang="en-US" altLang="zh-TW" sz="2600" dirty="0"/>
              <a:t>DRDS 2013: (N, 3N</a:t>
            </a:r>
            <a:r>
              <a:rPr lang="en-US" altLang="zh-TW" sz="2600" baseline="30000" dirty="0"/>
              <a:t>2</a:t>
            </a:r>
            <a:r>
              <a:rPr lang="en-US" altLang="zh-TW" sz="2600" dirty="0"/>
              <a:t>)-MACH sequence</a:t>
            </a:r>
          </a:p>
          <a:p>
            <a:r>
              <a:rPr lang="en-US" altLang="zh-TW" sz="2600" dirty="0"/>
              <a:t>T-CH 2015: (N, 2.5N</a:t>
            </a:r>
            <a:r>
              <a:rPr lang="en-US" altLang="zh-TW" sz="2600" baseline="30000" dirty="0"/>
              <a:t>2</a:t>
            </a:r>
            <a:r>
              <a:rPr lang="en-US" altLang="zh-TW" sz="2600" dirty="0"/>
              <a:t>)-MACH sequence</a:t>
            </a:r>
          </a:p>
          <a:p>
            <a:r>
              <a:rPr lang="en-US" altLang="zh-TW" sz="2600" dirty="0"/>
              <a:t>DSCR 2016: (N, 2.5N</a:t>
            </a:r>
            <a:r>
              <a:rPr lang="en-US" altLang="zh-TW" sz="2600" baseline="30000" dirty="0"/>
              <a:t>2</a:t>
            </a:r>
            <a:r>
              <a:rPr lang="en-US" altLang="zh-TW" sz="2600" dirty="0"/>
              <a:t>)-MACH sequence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All these algorithms are based on ideal matrices. Instead of embedding relaxed difference sets in IDEAL-CH to solve the vertical shift problem, they added an </a:t>
            </a:r>
            <a:r>
              <a:rPr lang="en-US" sz="2400" dirty="0" err="1">
                <a:solidFill>
                  <a:srgbClr val="FF0000"/>
                </a:solidFill>
              </a:rPr>
              <a:t>NxN</a:t>
            </a:r>
            <a:r>
              <a:rPr lang="en-US" sz="2400" dirty="0">
                <a:solidFill>
                  <a:srgbClr val="FF0000"/>
                </a:solidFill>
              </a:rPr>
              <a:t>  stay matrix.</a:t>
            </a:r>
            <a:endParaRPr lang="en-US" altLang="zh-TW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20C8B-20EC-7B18-A315-A22237DA7BCF}"/>
              </a:ext>
            </a:extLst>
          </p:cNvPr>
          <p:cNvSpPr txBox="1"/>
          <p:nvPr/>
        </p:nvSpPr>
        <p:spPr bwMode="auto">
          <a:xfrm>
            <a:off x="1547664" y="4653136"/>
            <a:ext cx="6480720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02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8F7BCD-36DA-1C45-DA4E-E8BB76DD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Y. -H. Wang, </a:t>
            </a:r>
            <a:r>
              <a:rPr lang="en-US" sz="2400" dirty="0">
                <a:solidFill>
                  <a:srgbClr val="FF0000"/>
                </a:solidFill>
              </a:rPr>
              <a:t>G. -C. Yang</a:t>
            </a:r>
            <a:r>
              <a:rPr lang="en-US" sz="2400" dirty="0"/>
              <a:t> and W. C. Kwong, "Asynchronous Channel-Hopping Sequences With Maximum Rendezvous Diversity and Asymptotic Optimal Period for Cognitive-Radio Wireless Networks," in IEEE Transactions on Communications, vol. 70, no. 9, pp. 5853-5866, Sept. 2022.</a:t>
            </a:r>
          </a:p>
          <a:p>
            <a:r>
              <a:rPr lang="en-US" sz="2400" dirty="0"/>
              <a:t>G. Gong and H.-Y. Song, “Two-tuple balance of non-binary sequences with ideal two-level autocorrelation,” Discrete Appl. Math., vol. 154, no. 18, pp. 2590–2598, 2006. </a:t>
            </a:r>
          </a:p>
          <a:p>
            <a:r>
              <a:rPr lang="en-US" sz="2400" dirty="0"/>
              <a:t>R. Paul, Y. Choi, J. Jang, and Y. Kim, “Channel hopping using p-</a:t>
            </a:r>
            <a:r>
              <a:rPr lang="en-US" sz="2400" dirty="0" err="1"/>
              <a:t>ary</a:t>
            </a:r>
            <a:r>
              <a:rPr lang="en-US" sz="2400" dirty="0"/>
              <a:t> m-sequence for rendezvous in cognitive radio networks,” IEEE Wireless Commun. Lett., vol. 8, no. 6, pp. 1516–1519, Dec. 2019.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DD8D0-1739-A48B-0FAF-C05E5D46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10689A-0A64-4DB5-429F-9D16A8E8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RDSML-CH is asymptotically optimal</a:t>
            </a:r>
          </a:p>
        </p:txBody>
      </p:sp>
    </p:spTree>
    <p:extLst>
      <p:ext uri="{BB962C8B-B14F-4D97-AF65-F5344CB8AC3E}">
        <p14:creationId xmlns:p14="http://schemas.microsoft.com/office/powerpoint/2010/main" val="615246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529639-88A3-0646-FF6A-5CCF8F7CC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65132-FEBB-EE84-B7A6-9D155DED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03FC5A-1D23-0A98-F521-40D58D62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Maximum-length sequence</a:t>
            </a:r>
            <a:endParaRPr lang="en-US" dirty="0"/>
          </a:p>
        </p:txBody>
      </p:sp>
      <p:pic>
        <p:nvPicPr>
          <p:cNvPr id="8" name="圖片 7" descr="\documentclass{article}&#10;\usepackage{amsmath}&#10;\pagestyle{empty}&#10;\begin{document}&#10;&#10;\begin{itemize}&#10;  \item Let \(p\) be a prime.&#10;  \item Let \(\alpha\) be a \emph{primitive element} of the extension field \(F_{p^{2}}\).&#10;  \item Non-zero elements of \(F_{p^{2}}\):&#10;        \(\{\alpha^{j}\mid 0\le j\le p^{2}-2\}\); add \(0\) for all elements.&#10;  \item \textbf{ML (maximal-length) sequence:}&#10;        \[&#10;          m_{t}=\alpha^{t}+\alpha^{tp},&#10;          \qquad&#10;          t=0,1,\dots ,p^{2}-2 .&#10;        \]&#10;\end{itemize}&#10;&#10;&#10;&#10;&#10;\end{document}" title="IguanaTex Picture Display">
            <a:extLst>
              <a:ext uri="{FF2B5EF4-FFF2-40B4-BE49-F238E27FC236}">
                <a16:creationId xmlns:a16="http://schemas.microsoft.com/office/drawing/2014/main" id="{CA3078AA-6B37-0E81-E435-7C7E6AA635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38918"/>
            <a:ext cx="7826845" cy="33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78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5B0490-5A6E-8A31-B949-8B0FC692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F838B9-AE3D-D9C7-7CE8-DABE5A03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12B944-DBDD-81D6-6F41-1968B628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Maximum-length sequence</a:t>
            </a:r>
          </a:p>
        </p:txBody>
      </p:sp>
      <p:pic>
        <p:nvPicPr>
          <p:cNvPr id="6" name="圖片 5" descr="\documentclass{article}&#10;\usepackage{amsmath}&#10;\pagestyle{empty}&#10;\begin{document}&#10;&#10;\textbf{Claim:} Every term of the ML sequence lies in the subfield \(F_{p}\).&#10;&#10;\[&#10;  (\alpha^{t}+\alpha^{tp})^{p}&#10;  \;=\;&#10;  (\alpha^{t})^{p}+(\alpha^{tp})^{p}&#10;  \;=\;&#10;  \alpha^{t}+\alpha^{tp}.&#10;\]&#10;&#10;\begin{itemize}&#10;  \item Binomial coefficients except the endpoints are multiples of \(p\).&#10;  \item Hence each \(m_{t}\) is a root of \(x^{p}-x\).&#10;  \item All roots of \(x^{p}-x\) in \(F_{p^{2}}\) are exactly the \(p\) elements of \(F_{p}\).&#10;\end{itemize}&#10;&#10;&#10;\end{document}" title="IguanaTex Picture Display">
            <a:extLst>
              <a:ext uri="{FF2B5EF4-FFF2-40B4-BE49-F238E27FC236}">
                <a16:creationId xmlns:a16="http://schemas.microsoft.com/office/drawing/2014/main" id="{8143B6B4-9DD0-1B6F-6459-CBA98BC153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6" y="1916832"/>
            <a:ext cx="763051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152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F9412C8-06D3-30C8-F9A3-D29A739D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CF17067-E60E-E989-637E-1E599E02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F535C1E-36FE-7241-DB08-497EF4B3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\documentclass{article}&#10;\usepackage{amsmath}&#10;\pagestyle{empty}&#10;\begin{document}&#10;&#10;\textbf{Claim:} The symbol \(0\) appears at least once (later: exactly \(p-1\) times).&#10;&#10;\[&#10;  \operatorname{Tr}(x)\;=\;x+x^{p}=x\bigl(1+x^{p-1}\bigr).&#10;\]&#10;&#10;\begin{itemize}&#10;  \item Non-zero roots satisfy \(1+x^{p-1}=0\) \(\Longrightarrow\) exactly \(p-1\) solutions.&#10;  \item Since \(\{\alpha^{j}\}\) enumerates all non-zero elements of \(F_{p^{2}}\), some index \(j^{*}\) gives \(\operatorname{Tr}(\alpha^{j^{*}})=0\).&#10;  \item Therefore \(m_{j^{*}}=0\).&#10;\end{itemize}&#10;&#10;&#10;\end{document}" title="IguanaTex Picture Display">
            <a:extLst>
              <a:ext uri="{FF2B5EF4-FFF2-40B4-BE49-F238E27FC236}">
                <a16:creationId xmlns:a16="http://schemas.microsoft.com/office/drawing/2014/main" id="{42316ABB-EF58-6AA0-5418-A0EB81A35D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32609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60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6067E77-5080-E3B9-F480-CAF992B42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214E5F6-C53A-2E53-C94E-49C001D7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0DD01BD-CAD4-AD95-35E5-9779EB83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Array Structure</a:t>
            </a:r>
            <a:endParaRPr lang="zh-TW" altLang="en-US" dirty="0"/>
          </a:p>
        </p:txBody>
      </p:sp>
      <p:pic>
        <p:nvPicPr>
          <p:cNvPr id="14" name="圖片 13" descr="\documentclass{article}&#10;\usepackage{amsmath}&#10;\pagestyle{empty}&#10;\begin{document}&#10;&#10;\begin{itemize}&#10;  \item Define \(\beta=\alpha^{p+1}\).&#10;  \item Show \(\beta^{p}=\beta\) \(\Rightarrow\) \(\beta\in F_{p}\).&#10;  \item Because \(\alpha\) is primitive in \(F_{p^{2}}\), the powers&#10;        \(\beta^{j}=\alpha^{j(p+1)},\;0\le j\le p-2,\) \\&#10;        list the \(p-1\) non-zero elements of \(F_{p}\).&#10;\item $&#10;  m_{t+j(p+1)}&#10;  \;=\;&#10;  \alpha^{t+j(p+1)}+\alpha^{pt+jp(p+1)}&#10;  \;=\;&#10;  \beta^{j}m_{t}.$&#10;&#10;&#10;&#10;\end{itemize}&#10;&#10;&#10;\end{document}" title="IguanaTex Picture Display">
            <a:extLst>
              <a:ext uri="{FF2B5EF4-FFF2-40B4-BE49-F238E27FC236}">
                <a16:creationId xmlns:a16="http://schemas.microsoft.com/office/drawing/2014/main" id="{A26FA6CF-1EC9-D375-D400-068BC312E2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8045298" cy="33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5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2012593-A01D-0DFC-5CD5-488D8C91D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77152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ACC0E69-07DF-8B23-0AAD-9BE4A72B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8531E2C-C770-832D-CAC5-79496C7C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Matrix form of the maximum-length sequence</a:t>
            </a:r>
            <a:endParaRPr lang="zh-TW" altLang="en-US" dirty="0"/>
          </a:p>
        </p:txBody>
      </p:sp>
      <p:pic>
        <p:nvPicPr>
          <p:cNvPr id="12" name="圖片 11" descr="\documentclass{article}&#10;\usepackage{amsmath}&#10;\pagestyle{empty}&#10;\begin{document}&#10;\textbf{Matrix form} (convert ML sequence to \((p-1)\times(p+1)\) array):&#10;&#10;\begin{eqnarray*}&#10; &amp;&amp; C=(c_{i,j}),&#10;  \quad&#10;  c_{i,j}=m_{(i-1)(p+1)+(j-1)} \\&#10;&amp;&amp;  \;\Longrightarrow\;&#10;  C=&#10;  \begin{pmatrix}&#10;    \beta^{0}\\&#10;    \beta^{1}\\&#10;    \vdots\\&#10;    \beta^{p-2}&#10;  \end{pmatrix}&#10;  (m_{0},m_{1},\dots ,m_{p}).&#10;\end{eqnarray*}&#10;&#10;&#10;&#10;\end{document}" title="IguanaTex Picture Display">
            <a:extLst>
              <a:ext uri="{FF2B5EF4-FFF2-40B4-BE49-F238E27FC236}">
                <a16:creationId xmlns:a16="http://schemas.microsoft.com/office/drawing/2014/main" id="{2F04F1A5-77B9-B886-9E6C-1E3C99603E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" y="1772816"/>
            <a:ext cx="7116192" cy="36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A6BDCE1-056C-7E8D-24CB-C9038D12C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D218E24-6E7E-B038-5DFC-A762B92C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99AA2BB-75D3-B7EA-6F9F-ED93E02D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 example with p=11</a:t>
            </a:r>
            <a:endParaRPr lang="zh-TW" altLang="en-US" dirty="0"/>
          </a:p>
        </p:txBody>
      </p:sp>
      <p:pic>
        <p:nvPicPr>
          <p:cNvPr id="6" name="圖片 5" descr="\documentclass{article}&#10;\usepackage{amsmath}&#10;\pagestyle{empty}&#10;\begin{document}&#10;&#10;\[&#10;\left[&#10;\begin{array}{*{12}{c}}&#10; 2 &amp; 10 &amp;  9 &amp;  9 &amp;  5 &amp;  9 &amp; 0 &amp;  3 &amp;  8 &amp;  4 &amp;  6 &amp; 10 \\&#10; 3 &amp;  4 &amp;  8 &amp;  8 &amp;  2 &amp;  8 &amp; 0 &amp; 10 &amp;  1 &amp;  6 &amp;  9 &amp;  4 \\&#10;10 &amp;  6 &amp;  1 &amp;  1 &amp;  3 &amp;  1 &amp; 0 &amp;  4 &amp;  7 &amp;  9 &amp;  8 &amp;  6 \\&#10; 4 &amp;  9 &amp;  7 &amp;  7 &amp; 10 &amp;  7 &amp; 0 &amp;  6 &amp;  5 &amp;  8 &amp;  1 &amp;  9 \\&#10; 6 &amp;  8 &amp;  5 &amp;  5 &amp;  4 &amp;  5 &amp; 0 &amp;  9 &amp;  2 &amp;  1 &amp;  7 &amp;  8 \\&#10; 9 &amp;  1 &amp;  2 &amp;  2 &amp;  6 &amp;  2 &amp; 0 &amp;  8 &amp;  3 &amp;  7 &amp;  5 &amp;  1 \\&#10; 8 &amp;  7 &amp;  3 &amp;  3 &amp;  9 &amp;  3 &amp; 0 &amp;  1 &amp; 10 &amp;  5 &amp;  2 &amp;  7 \\&#10; 1 &amp;  5 &amp; 10 &amp; 10 &amp;  8 &amp; 10 &amp; 0 &amp;  7 &amp;  4 &amp;  2 &amp;  3 &amp;  5 \\&#10; 7 &amp;  2 &amp;  4 &amp;  4 &amp;  1 &amp;  4 &amp; 0 &amp;  5 &amp;  6 &amp;  3 &amp; 10 &amp;  2 \\&#10; 5 &amp;  3 &amp;  6 &amp;  6 &amp;  7 &amp;  6 &amp; 0 &amp;  2 &amp;  9 &amp; 10 &amp;  4 &amp;  3&#10;\end{array}&#10;\right]&#10;\]&#10;&#10;&#10;\end{document}" title="IguanaTex Picture Display">
            <a:extLst>
              <a:ext uri="{FF2B5EF4-FFF2-40B4-BE49-F238E27FC236}">
                <a16:creationId xmlns:a16="http://schemas.microsoft.com/office/drawing/2014/main" id="{93C4D2AB-4D6E-053A-7A54-C33A5C33C2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25926"/>
            <a:ext cx="7756979" cy="38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06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B53A7BE-AFAB-97C7-24D3-D1A2C500B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3119598-E3D2-A57A-137C-F15C6FF5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56E8A96-A7E1-CE9C-5335-7CC8E2B9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Rotation property</a:t>
            </a:r>
            <a:endParaRPr lang="zh-TW" altLang="en-US" dirty="0"/>
          </a:p>
        </p:txBody>
      </p:sp>
      <p:pic>
        <p:nvPicPr>
          <p:cNvPr id="8" name="圖片 7" descr="\documentclass{article}&#10;\usepackage{amsmath}&#10;\pagestyle{empty}&#10;\begin{document}&#10;&#10;\begin{itemize}&#10;  \item Exactly \emph{one} entry of \(\{m_{0},\dots ,m_{p}\}\) equals \(0\).&#10;  \item Let \(j_{0}\) be the index with \(m_{j_{0}}=0\).&#10;        For \(j\neq j_{0}\) there exists \(k(j)\) such that&#10;        \(m_{j}=\beta^{k(j)}\).&#10;        \(\Rightarrow\) every column of \(C\) except column \(j_{0}+1\)&#10;        is a cyclic rotation of&#10;        \((\beta^{0},\beta^{1},\dots ,\beta^{p-2})^{\mathsf T}\).&#10;  \item Any time-shifted ML sequence produces a matrix \(C^{\tau}\)&#10;        with the same “one-zero-column, other columns rotated” pattern.&#10;\end{itemize}&#10;&#10;&#10;\end{document}" title="IguanaTex Picture Display">
            <a:extLst>
              <a:ext uri="{FF2B5EF4-FFF2-40B4-BE49-F238E27FC236}">
                <a16:creationId xmlns:a16="http://schemas.microsoft.com/office/drawing/2014/main" id="{6171828E-31F2-D8DF-73E6-4D12D72382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916832"/>
            <a:ext cx="70421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5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569660"/>
          </a:xfrm>
        </p:spPr>
        <p:txBody>
          <a:bodyPr/>
          <a:lstStyle/>
          <a:p>
            <a:r>
              <a:rPr lang="en-US" altLang="zh-TW" sz="3200" dirty="0"/>
              <a:t>Two users who follow the same </a:t>
            </a:r>
            <a:r>
              <a:rPr lang="en-US" altLang="zh-TW" sz="3200" dirty="0" err="1"/>
              <a:t>sawtooth</a:t>
            </a:r>
            <a:r>
              <a:rPr lang="en-US" altLang="zh-TW" sz="3200" dirty="0"/>
              <a:t> sequence will rendezvous within the period</a:t>
            </a:r>
            <a:endParaRPr lang="zh-TW" altLang="en-US" sz="3200" dirty="0"/>
          </a:p>
        </p:txBody>
      </p:sp>
      <p:pic>
        <p:nvPicPr>
          <p:cNvPr id="1026" name="Picture 2" descr="http://www.iconpng.com/png/pictograms/stai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07" y="2025634"/>
            <a:ext cx="5592387" cy="41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conpng.com/png/messenger/en-lig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61" y="4589549"/>
            <a:ext cx="561412" cy="7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onpng.com/png/messenger/msn-mob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01" y="1753985"/>
            <a:ext cx="554874" cy="7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554973" y="5203148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16073" y="4502157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6182" y="3879631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34838" y="2956301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3167" y="5798064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28662" y="192880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Case 1: they rendezvous during the first half period.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7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-0.05185 C -4.79167E-6 -0.075 0.02982 -0.10347 0.05404 -0.10347 L 0.10808 -0.1034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5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6549 3.33333E-6 C -0.09492 3.33333E-6 -0.13099 0.02847 -0.13099 0.05162 L -0.13099 0.1034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8 -0.10347 L 0.10808 -0.15648 C 0.10808 -0.18009 0.12683 -0.20879 0.14219 -0.20879 L 0.17644 -0.20879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-52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99 0.10347 L -0.16914 0.10347 C -0.18607 0.10347 -0.20677 0.13032 -0.20677 0.15277 L -0.20677 0.20208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C8C7636-831A-C1F5-70BD-84587CCD7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BE90A24-7D8D-A465-88A5-DB15CBF8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7B8A9D8-C7E4-C0E4-8697-58079AE0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Maximum Rendezvous (Non-vertical Shifts)</a:t>
            </a:r>
            <a:endParaRPr lang="zh-TW" altLang="en-US" dirty="0"/>
          </a:p>
        </p:txBody>
      </p:sp>
      <p:pic>
        <p:nvPicPr>
          <p:cNvPr id="6" name="圖片 5" descr="\documentclass{article}&#10;\usepackage{amsmath}&#10;\pagestyle{empty}&#10;\begin{document}&#10;\begin{itemize}&#10;  \item (Linearity) For any non-trivial shift \(\tau\),&#10;        sequences \(m_{t}\) and \(m_{t}^{(\tau)}\) \emph{rendezvous}&#10;        within the first \(p+1\) slots.&#10;        \[&#10;          m_{t}^{(\tau)}-m_{t}&#10;          =\operatorname{Tr}\bigl(\alpha^{t+\tau}\bigr)&#10;          -\operatorname{Tr}\bigl(\alpha^{t}\bigr)&#10;          =\operatorname{Tr}\!\bigl(\alpha^{t}(\alpha^{\tau}-1)\bigr)=m_{t}^{(\tau^\prime)}.&#10;        \]&#10;  \item Let \(j^{\tau}\) be the rendezvous slot, \(c^{\tau}\) the rendezvous channel.&#10;        \begin{description}&#10;          \item[(i)] If \(c^{\tau}\neq 0\):  &#10;                Columns \(j^{\tau}+1\) of \(C\) and \(C^{\tau}\) coincide,&#10;                each a rotation of \((\beta^{0},\dots ,\beta^{p-2})^{\mathsf T}\).&#10;          \item[(ii)] If \(c^{\tau}=0\):  &#10;                The shift \(\tau\) must be a multiple of \(p+1\),&#10;                because only one column of \(C\) is all-zeros.&#10;\end{description}&#10;        \end{itemize}&#10;&#10;&#10;&#10;&#10;\end{document}" title="IguanaTex Picture Display">
            <a:extLst>
              <a:ext uri="{FF2B5EF4-FFF2-40B4-BE49-F238E27FC236}">
                <a16:creationId xmlns:a16="http://schemas.microsoft.com/office/drawing/2014/main" id="{DFA84DF0-03F3-C34D-29C8-355DF56F69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8" y="1300646"/>
            <a:ext cx="7704860" cy="49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426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01324A8-BEE6-E3EC-ABDD-C35E5C85A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BB9537C-FBA4-E97C-FE6F-77C3F455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9FA13CB-1015-C5F2-5FED-48935AA2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Construction of RDSML-CH</a:t>
            </a:r>
            <a:endParaRPr lang="zh-TW" altLang="en-US" dirty="0"/>
          </a:p>
        </p:txBody>
      </p:sp>
      <p:pic>
        <p:nvPicPr>
          <p:cNvPr id="12" name="圖片 11" descr="\documentclass{article}&#10;\usepackage{amsmath}&#10;\pagestyle{empty}&#10;\begin{document}&#10;&#10;\textbf{Step 1 – Column replacement}  &#10;\begin{itemize}&#10;  \item Replace the all–zero column of \(C\) by \emph{any} other column to obtain \(C'\).&#10;  \item Now each column of \(C'\) is a cyclic rotation of \((\beta^{0},\beta^{1},\dots ,\beta^{p-2})^{\mathsf T}\).&#10;\end{itemize}&#10;&#10;\vspace{0.5em}&#10;\textbf{Step 2 – Partition the symbol set}  &#10;\begin{itemize}&#10;  \item Choose a relative difference set (RDS) \(D\subseteq Z_{p-1}\).&#10;  \item Define \(E=\{\beta^{j}\mid j\in D\}\).&#10;  \item Complement: \(E^{c}=\{\beta^{j}\mid 0\le j\le p-2,\;j \notin D\}&#10;      =\{b_{0},b_{1},\dots ,b_{N-1}\}\) with \(N=|E^{c}|=(p-1)-|D|\).&#10;\end{itemize}&#10;&#10;\vspace{0.5em}&#10;\textbf{Step 3 – RDS embedding}  &#10;\[&#10;c^{\prime\prime}_{i,j}=&#10;\begin{cases}&#10;(j\bmod N), &amp; \text{if }c'_{i,j}\in E,\\[4pt]&#10;\ell,       &amp; \text{if }c'_{i,j}=b_{\ell}.&#10;\end{cases}&#10;\]&#10;&#10;\vspace{0.5em}&#10;\textbf{Step 4 – Row-wise readout}  &#10;For \(t=0,1,\dots ,p^{2}-2\), set  &#10;\[&#10;  i=\Bigl\lfloor\tfrac{t}{p+1}\Bigr\rfloor+1,\qquad&#10;  j=(t\bmod(p+1))+1,\qquad&#10;  c_{t}=c^{\prime\prime}_{i,j}.&#10;\]&#10;The sequence \(\{c_{t}\}\) is the RDSML-CH sequence.&#10;&#10;&#10;\end{document}" title="IguanaTex Picture Display">
            <a:extLst>
              <a:ext uri="{FF2B5EF4-FFF2-40B4-BE49-F238E27FC236}">
                <a16:creationId xmlns:a16="http://schemas.microsoft.com/office/drawing/2014/main" id="{4ECA5D38-4777-3C15-38EF-A7FD6D8983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35292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25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71730-0819-5DB3-2045-EA4EB0E10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D7FDFB6-E8DC-48CC-6345-5BD31CA2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23A24B0-9DE9-DC40-8F32-5627C226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FF5D565-B808-0AAC-9EC7-22212513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 ML-sequence with p=11</a:t>
            </a:r>
            <a:endParaRPr lang="zh-TW" altLang="en-US" dirty="0"/>
          </a:p>
        </p:txBody>
      </p:sp>
      <p:pic>
        <p:nvPicPr>
          <p:cNvPr id="6" name="圖片 5" descr="\documentclass{article}&#10;\usepackage{amsmath}&#10;\pagestyle{empty}&#10;\begin{document}&#10;&#10;\[&#10;\left[&#10;\begin{array}{*{12}{c}}&#10; 2 &amp; 10 &amp;  9 &amp;  9 &amp;  5 &amp;  9 &amp; 0 &amp;  3 &amp;  8 &amp;  4 &amp;  6 &amp; 10 \\&#10; 3 &amp;  4 &amp;  8 &amp;  8 &amp;  2 &amp;  8 &amp; 0 &amp; 10 &amp;  1 &amp;  6 &amp;  9 &amp;  4 \\&#10;10 &amp;  6 &amp;  1 &amp;  1 &amp;  3 &amp;  1 &amp; 0 &amp;  4 &amp;  7 &amp;  9 &amp;  8 &amp;  6 \\&#10; 4 &amp;  9 &amp;  7 &amp;  7 &amp; 10 &amp;  7 &amp; 0 &amp;  6 &amp;  5 &amp;  8 &amp;  1 &amp;  9 \\&#10; 6 &amp;  8 &amp;  5 &amp;  5 &amp;  4 &amp;  5 &amp; 0 &amp;  9 &amp;  2 &amp;  1 &amp;  7 &amp;  8 \\&#10; 9 &amp;  1 &amp;  2 &amp;  2 &amp;  6 &amp;  2 &amp; 0 &amp;  8 &amp;  3 &amp;  7 &amp;  5 &amp;  1 \\&#10; 8 &amp;  7 &amp;  3 &amp;  3 &amp;  9 &amp;  3 &amp; 0 &amp;  1 &amp; 10 &amp;  5 &amp;  2 &amp;  7 \\&#10; 1 &amp;  5 &amp; 10 &amp; 10 &amp;  8 &amp; 10 &amp; 0 &amp;  7 &amp;  4 &amp;  2 &amp;  3 &amp;  5 \\&#10; 7 &amp;  2 &amp;  4 &amp;  4 &amp;  1 &amp;  4 &amp; 0 &amp;  5 &amp;  6 &amp;  3 &amp; 10 &amp;  2 \\&#10; 5 &amp;  3 &amp;  6 &amp;  6 &amp;  7 &amp;  6 &amp; 0 &amp;  2 &amp;  9 &amp; 10 &amp;  4 &amp;  3&#10;\end{array}&#10;\right]&#10;\]&#10;&#10;&#10;\end{document}" title="IguanaTex Picture Display">
            <a:extLst>
              <a:ext uri="{FF2B5EF4-FFF2-40B4-BE49-F238E27FC236}">
                <a16:creationId xmlns:a16="http://schemas.microsoft.com/office/drawing/2014/main" id="{8D7899E7-BB5B-9536-9F2B-AC7A862206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1" y="1772816"/>
            <a:ext cx="7756979" cy="38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6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213B64B-8B7C-3528-F977-7B8CAF148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CC70B44-AC78-7110-E471-AF2B33B9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68FA6145-00A3-ECF6-4AC8-4D4CC678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Replace the column with zeros by a nonzero column</a:t>
            </a:r>
            <a:endParaRPr lang="zh-TW" altLang="en-US" dirty="0"/>
          </a:p>
        </p:txBody>
      </p:sp>
      <p:pic>
        <p:nvPicPr>
          <p:cNvPr id="6" name="圖片 5" descr="\documentclass{article}&#10;\usepackage{amsmath}&#10;\pagestyle{empty}&#10;\begin{document}&#10;\[&#10;\left[&#10;\begin{array}{*{12}{c}}&#10; 2 &amp; 10 &amp;  9 &amp;  9 &amp;  5 &amp;  9 &amp;  2 &amp;  3 &amp;  8 &amp;  4 &amp;  6 &amp; 10 \\&#10; 3 &amp;  4 &amp;  8 &amp;  8 &amp;  2 &amp;  8 &amp;  3 &amp; 10 &amp;  1 &amp;  6 &amp;  9 &amp;  4 \\&#10;10 &amp;  6 &amp;  1 &amp;  1 &amp;  3 &amp;  1 &amp; 10 &amp;  4 &amp;  7 &amp;  9 &amp;  8 &amp;  6 \\&#10; 4 &amp;  9 &amp;  7 &amp;  7 &amp; 10 &amp;  7 &amp;  4 &amp;  6 &amp;  5 &amp;  8 &amp;  1 &amp;  9 \\&#10; 6 &amp;  8 &amp;  5 &amp;  5 &amp;  4 &amp;  5 &amp;  6 &amp;  9 &amp;  2 &amp;  1 &amp;  7 &amp;  8 \\&#10; 9 &amp;  1 &amp;  2 &amp;  2 &amp;  6 &amp;  2 &amp;  9 &amp;  8 &amp;  3 &amp;  7 &amp;  5 &amp;  1 \\&#10; 8 &amp;  7 &amp;  3 &amp;  3 &amp;  9 &amp;  3 &amp;  8 &amp;  1 &amp; 10 &amp;  5 &amp;  2 &amp;  7 \\&#10; 1 &amp;  5 &amp; 10 &amp; 10 &amp;  8 &amp; 10 &amp;  1 &amp;  7 &amp;  4 &amp;  2 &amp;  3 &amp;  5 \\&#10; 7 &amp;  2 &amp;  4 &amp;  4 &amp;  1 &amp;  4 &amp;  7 &amp;  5 &amp;  6 &amp;  3 &amp; 10 &amp;  2 \\&#10; 5 &amp;  3 &amp;  6 &amp;  6 &amp;  7 &amp;  6 &amp;  5 &amp;  2 &amp;  9 &amp; 10 &amp;  4 &amp;  3&#10;\end{array}&#10;\right]&#10;\]&#10;&#10;&#10;&#10;&#10;\end{document}" title="IguanaTex Picture Display">
            <a:extLst>
              <a:ext uri="{FF2B5EF4-FFF2-40B4-BE49-F238E27FC236}">
                <a16:creationId xmlns:a16="http://schemas.microsoft.com/office/drawing/2014/main" id="{9CE8F60B-71CA-B6CB-8295-E3C7591D5D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55498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955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4B427B8-58A5-CB8C-4852-B1AFAF0F6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C400E09-872E-9427-4D16-F8F53823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4F8BCF46-F7D7-ACC7-6679-3B324E62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Emdedding</a:t>
            </a:r>
            <a:r>
              <a:rPr lang="en-US" altLang="zh-TW" dirty="0"/>
              <a:t> an RDS</a:t>
            </a:r>
            <a:endParaRPr lang="zh-TW" altLang="en-US" dirty="0"/>
          </a:p>
        </p:txBody>
      </p:sp>
      <p:pic>
        <p:nvPicPr>
          <p:cNvPr id="8" name="圖片 7" descr="\documentclass{article}&#10;\usepackage{amsmath}&#10;\pagestyle{empty}&#10;\begin{document}&#10;&#10;\[&#10;\left[&#10;\begin{array}{*{12}{c}}&#10; 0 &amp; 1 &amp; 1 &amp; 1 &amp; 4 &amp; 1 &amp; 1 &amp; 2 &amp; 2 &amp; 4 &amp; 0 &amp; 1 \\[2pt]&#10; 0 &amp; 1 &amp; 2 &amp; 2 &amp; 4 &amp; 2 &amp; 1 &amp; 2 &amp; 3 &amp; 0 &amp; 1 &amp; 1 \\[2pt]&#10; 0 &amp; 0 &amp; 2 &amp; 3 &amp; 4 &amp; 0 &amp; 1 &amp; 2 &amp; 3 &amp; 1 &amp; 2 &amp; 0 \\[2pt]&#10; 0 &amp; 1 &amp; 3 &amp; 3 &amp; 4 &amp; 3 &amp; 1 &amp; 0 &amp; 4 &amp; 2 &amp; 0 &amp; 1 \\[2pt]&#10;{0} &amp; 2 &amp; 4 &amp; 4 &amp; 4 &amp; 4 &amp; {0} &amp; 1 &amp; 3 &amp; 4 &amp; 3 &amp; 2 \\[2pt]&#10;{1} &amp; 1 &amp; 2 &amp; 3 &amp; 0 &amp; 0 &amp; 1 &amp; 2 &amp; 3 &amp; 3 &amp; 4 &amp; 1 \\[2pt]&#10;{2} &amp; 3 &amp; 2 &amp; 3 &amp; 1 &amp; 0 &amp; 2 &amp; 2 &amp; 3 &amp; 4 &amp; 0 &amp; 3 \\[2pt]&#10; 0 &amp; 4 &amp; 2 &amp; 3 &amp; 2 &amp; 0 &amp; 1 &amp; 3 &amp; 3 &amp; 4 &amp; 0 &amp; 4 \\[2pt]&#10;{3} &amp; 1 &amp; 2 &amp; 3 &amp; 4 &amp; 0 &amp; 3 &amp; 4 &amp; 0 &amp; 4 &amp; 0 &amp; 1 \\[2pt]&#10;{4} &amp; 1 &amp; 0 &amp; 0 &amp; 3 &amp; 0 &amp; 4 &amp; 2 &amp; 1 &amp; 4 &amp; 0 &amp; 1&#10;\end{array}&#10;\right]&#10;\]&#10;&#10;&#10;&#10;\end{document}" title="IguanaTex Picture Display">
            <a:extLst>
              <a:ext uri="{FF2B5EF4-FFF2-40B4-BE49-F238E27FC236}">
                <a16:creationId xmlns:a16="http://schemas.microsoft.com/office/drawing/2014/main" id="{4B6F54E2-D1B8-1776-0879-E3F86BC6FB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59958"/>
            <a:ext cx="6645329" cy="42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1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/>
              <a:t>Case 2: they rendezvous during the second half of the period (one user needs to change its phase when it reaches the bottom)</a:t>
            </a:r>
            <a:r>
              <a:rPr lang="en-US" altLang="zh-TW" dirty="0"/>
              <a:t>	</a:t>
            </a:r>
            <a:endParaRPr lang="zh-TW" altLang="en-US" dirty="0"/>
          </a:p>
        </p:txBody>
      </p:sp>
      <p:pic>
        <p:nvPicPr>
          <p:cNvPr id="1026" name="Picture 2" descr="http://www.iconpng.com/png/pictograms/stai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15" y="2376476"/>
            <a:ext cx="5592387" cy="30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conpng.com/png/messenger/en-lig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37" y="3766973"/>
            <a:ext cx="561412" cy="5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onpng.com/png/messenger/msn-mob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01" y="2172739"/>
            <a:ext cx="554874" cy="5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555174" y="4759611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TW" alt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16273" y="4233868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zh-TW" alt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6383" y="3766974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zh-TW" alt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35038" y="3074476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zh-TW" alt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3367" y="5205798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zh-TW" alt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0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04283 C -3.33333E-6 -0.06204 0.02813 -0.08542 0.05122 -0.08542 L 0.10243 -0.08542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42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06128 -2.22222E-6 C -0.08854 -2.22222E-6 -0.12153 0.01829 -0.12153 0.0331 L -0.12153 0.06667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8542 L 0.10243 -0.12269 C 0.10243 -0.13935 0.13282 -0.15972 0.15764 -0.15972 L 0.21302 -0.15972 " pathEditMode="relative" rAng="0" ptsTypes="AAAA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372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0.07268 L -0.1717 0.07268 C -0.19687 0.07268 -0.22743 0.09259 -0.22743 0.10879 L -0.22743 0.1449 " pathEditMode="relative" rAng="0" ptsTypes="AAAA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02 -0.15972 L 0.21302 -0.19422 C 0.21302 -0.20972 0.24601 -0.22847 0.27344 -0.22847 L 0.33455 -0.22847 " pathEditMode="relative" rAng="0" ptsTypes="AAAA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3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74 0.14699 L -0.27708 0.14699 C -0.29965 0.14699 -0.32743 0.17152 -0.32743 0.19143 L -0.32743 0.23611 " pathEditMode="relative" rAng="0" ptsTypes="AAAA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55 -0.22848 C 0.32066 -0.2375 0.31198 -0.25093 0.31198 -0.26644 C 0.31198 -0.28125 0.32066 -0.29514 0.33455 -0.3044 C 0.34826 -0.29514 0.35712 -0.28125 0.35712 -0.26621 C 0.35712 -0.25116 0.34844 -0.23727 0.33455 -0.22848 Z " pathEditMode="relative" rAng="16200000" ptsTypes="AAAAA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43 0.23611 L -0.38021 0.23611 C -0.40382 0.23611 -0.43281 0.25555 -0.43281 0.27129 L -0.43281 0.30671 " pathEditMode="relative" rAng="0" ptsTypes="AAAA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55 -0.22847 L 0.27327 -0.22847 C 0.24601 -0.22847 0.21302 -0.21019 0.21302 -0.19537 L 0.21302 -0.16181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2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82 0.30671 C -0.44653 0.29768 -0.45521 0.28379 -0.45521 0.26805 C -0.45521 0.25254 -0.44653 0.23842 -0.43282 0.2287 C -0.41927 0.23842 -0.41042 0.25254 -0.41042 0.26805 C -0.41042 0.28379 -0.41927 0.29768 -0.43282 0.30671 Z " pathEditMode="relative" rAng="16200000" ptsTypes="AAAAA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1302 -0.15972 L 0.15747 -0.15972 C 0.1323 -0.15972 0.10174 -0.13982 0.10174 -0.12361 L 0.10174 -0.0875 " pathEditMode="relative" rAng="0" ptsTypes="AAAA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8542 L 0.0592 -0.08542 C 0.03993 -0.08542 0.01632 -0.06088 0.01632 -0.04097 L 0.01632 0.0037 " pathEditMode="relative" rAng="0" ptsTypes="AAAA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44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81 0.30671 L -0.43281 0.26852 C -0.43281 0.25162 -0.41285 0.23079 -0.39653 0.23079 L -0.3599 0.23079 " pathEditMode="relative" rAng="0" ptsTypes="AAAA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11DB2-D1BB-FE80-760F-6953E6804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057DF8-9FAE-6BF2-8B8A-46B95A2C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977682"/>
            <a:ext cx="8162925" cy="646331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The </a:t>
            </a:r>
            <a:r>
              <a:rPr lang="en-US" altLang="zh-TW" sz="4000" dirty="0" err="1"/>
              <a:t>sym</a:t>
            </a:r>
            <a:r>
              <a:rPr lang="en-US" altLang="zh-TW" sz="4000" dirty="0"/>
              <a:t>/</a:t>
            </a:r>
            <a:r>
              <a:rPr lang="en-US" altLang="zh-TW" sz="4000" b="1" dirty="0"/>
              <a:t>async</a:t>
            </a:r>
            <a:r>
              <a:rPr lang="en-US" altLang="zh-TW" sz="4000" dirty="0"/>
              <a:t>/homo/global MRP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10117B-689F-6ABB-2333-43692392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DRSEQ only rendezvous on a particular channel for a specific clock drift d.</a:t>
            </a:r>
          </a:p>
          <a:p>
            <a:r>
              <a:rPr lang="en-US" altLang="zh-TW" sz="3200" b="1" dirty="0"/>
              <a:t>Maximum degree of overlapping (maximum rendezvous diversity): </a:t>
            </a:r>
            <a:r>
              <a:rPr lang="en-US" altLang="zh-TW" sz="3200" dirty="0"/>
              <a:t>we would like to construct channel hopping sequences that rendezvous on every channel of the N channels in the period.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9502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500034" y="91180"/>
            <a:ext cx="8162925" cy="1569660"/>
          </a:xfrm>
        </p:spPr>
        <p:txBody>
          <a:bodyPr/>
          <a:lstStyle/>
          <a:p>
            <a:r>
              <a:rPr lang="en-US" altLang="zh-TW" sz="3200" dirty="0">
                <a:solidFill>
                  <a:srgbClr val="003366"/>
                </a:solidFill>
              </a:rPr>
              <a:t>Asynchronous channel hopping sequence with maximum degree of overlapping (rendezvous diversity)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12813" y="1905000"/>
                <a:ext cx="8110537" cy="4836368"/>
              </a:xfrm>
            </p:spPr>
            <p:txBody>
              <a:bodyPr/>
              <a:lstStyle/>
              <a:p>
                <a:r>
                  <a:rPr lang="en-US" altLang="zh-TW" sz="2400" dirty="0">
                    <a:latin typeface="+mj-lt"/>
                  </a:rPr>
                  <a:t>An (</a:t>
                </a:r>
                <a:r>
                  <a:rPr lang="en-US" altLang="zh-TW" sz="2400" dirty="0" err="1">
                    <a:latin typeface="+mj-lt"/>
                  </a:rPr>
                  <a:t>N,p</a:t>
                </a:r>
                <a:r>
                  <a:rPr lang="en-US" altLang="zh-TW" sz="2400" dirty="0">
                    <a:latin typeface="+mj-lt"/>
                  </a:rPr>
                  <a:t>)-MACH sequence {c(t), t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sz="240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0} </m:t>
                    </m:r>
                  </m:oMath>
                </a14:m>
                <a:r>
                  <a:rPr lang="en-US" altLang="zh-TW" sz="2400" dirty="0">
                    <a:latin typeface="+mj-lt"/>
                  </a:rPr>
                  <a:t> satisfies the following two properties:</a:t>
                </a:r>
              </a:p>
              <a:p>
                <a:pPr lvl="1"/>
                <a:r>
                  <a:rPr lang="en-US" altLang="zh-TW" sz="2400" dirty="0">
                    <a:latin typeface="+mj-lt"/>
                  </a:rPr>
                  <a:t>Periodicity: the sequence is periodic with period p.</a:t>
                </a:r>
              </a:p>
              <a:p>
                <a:pPr lvl="1"/>
                <a:r>
                  <a:rPr lang="en-US" altLang="zh-TW" sz="2400" dirty="0">
                    <a:latin typeface="+mj-lt"/>
                  </a:rPr>
                  <a:t>Maximum degree of overlapping: for any time shift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TW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sz="2400" dirty="0">
                    <a:latin typeface="+mj-lt"/>
                  </a:rPr>
                  <a:t> and any channel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sz="2400" b="0" dirty="0">
                    <a:latin typeface="+mj-lt"/>
                    <a:ea typeface="Cambria Math" panose="02040503050406030204" pitchFamily="18" charset="0"/>
                  </a:rPr>
                  <a:t>, there exists some time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sz="2400" b="0" dirty="0">
                    <a:latin typeface="+mj-lt"/>
                    <a:ea typeface="Cambria Math" panose="020405030504060302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b="0" dirty="0">
                    <a:latin typeface="+mj-lt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altLang="zh-TW" sz="2400" dirty="0">
                    <a:latin typeface="+mj-lt"/>
                    <a:ea typeface="Cambria Math" panose="02040503050406030204" pitchFamily="18" charset="0"/>
                  </a:rPr>
                  <a:t>Two users that use the same MACH will rendezvous within the period as long as there exists an unblocked channel even when their clocks are not synchronized.</a:t>
                </a:r>
                <a:endParaRPr lang="en-US" altLang="zh-TW" sz="2400" b="0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75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13" y="1905000"/>
                <a:ext cx="8110537" cy="4836368"/>
              </a:xfrm>
              <a:blipFill rotWithShape="0">
                <a:blip r:embed="rId2"/>
                <a:stretch>
                  <a:fillRect l="-526" t="-1135" r="-12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432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74.616"/>
  <p:tag name="LATEXADDIN" val="\documentclass{article}&#10;\usepackage{amsmath}&#10;\pagestyle{empty}&#10;\begin{document}&#10;$\{c(t), 0 \le t \le p-1\}$ &#10;&#10;&#10;\end{document}"/>
  <p:tag name="IGUANATEXSIZE" val="20"/>
  <p:tag name="IGUANATEXCURSOR" val="108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15.898"/>
  <p:tag name="LATEXADDIN" val="\documentclass{article}&#10;\usepackage{amsmath}&#10;\pagestyle{empty}&#10;\begin{document}&#10;&#10;$(\ell \mod 7) \ne 0$,&#10;&#10;&#10;&#10;\end{document}"/>
  <p:tag name="IGUANATEXSIZE" val="26"/>
  <p:tag name="IGUANATEXCURSOR" val="10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6959"/>
  <p:tag name="ORIGINALWIDTH" val="4287.214"/>
  <p:tag name="LATEXADDIN" val="\documentclass{article}&#10;\usepackage{amsmath}&#10;\pagestyle{empty}&#10;\begin{document}&#10;&#10;If $L$ is a prime power and $L^2+L+1$ is a prime, then Algorithm 2 constructs a CH sequence with period $2(L^2+L+1)^2$ that achieves maximum rendezvous diversity for the $L^2$ channels $\{0,1,2,\ldots, L^2-1\}$.&#10;&#10;\end{document}"/>
  <p:tag name="IGUANATEXSIZE" val="26"/>
  <p:tag name="IGUANATEXCURSOR" val="29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77.4278"/>
  <p:tag name="LATEXADDIN" val="\documentclass{article}&#10;\usepackage{amsmath}&#10;\pagestyle{empty}&#10;\begin{document}&#10;&#10;$L^2+L+1$ &#10;&#10;\end{document}"/>
  <p:tag name="IGUANATEXSIZE" val="24"/>
  <p:tag name="IGUANATEXCURSOR" val="9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$L^2$&#10;&#10;\end{document}"/>
  <p:tag name="IGUANATEXSIZE" val="26"/>
  <p:tag name="IGUANATEXCURSOR" val="8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98.7251"/>
  <p:tag name="LATEXADDIN" val="\documentclass{article}&#10;\usepackage{amsmath}&#10;\pagestyle{empty}&#10;\begin{document}&#10;&#10;$2p^2$.&#10;&#10;\end{document}"/>
  <p:tag name="IGUANATEXSIZE" val="26"/>
  <p:tag name="IGUANATEXCURSOR" val="88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9745"/>
  <p:tag name="ORIGINALWIDTH" val="563.9295"/>
  <p:tag name="LATEXADDIN" val="\documentclass{article}&#10;\usepackage{amsmath}&#10;\pagestyle{empty}&#10;\begin{document}&#10;&#10;$\frac{2(L^2+L+1)^2}{(L^2)^2}$&#10;&#10;\end{document}"/>
  <p:tag name="IGUANATEXSIZE" val="26"/>
  <p:tag name="IGUANATEXCURSOR" val="11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22.1972"/>
  <p:tag name="LATEXADDIN" val="\documentclass{article}&#10;\usepackage{amsmath}&#10;\pagestyle{empty}&#10;\begin{document}&#10;&#10;$L \to \infty$.&#10;&#10;\end{document}"/>
  <p:tag name="IGUANATEXSIZE" val="26"/>
  <p:tag name="IGUANATEXCURSOR" val="9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0.859"/>
  <p:tag name="ORIGINALWIDTH" val=" 3997"/>
  <p:tag name="OUTPUTTYPE" val="PNG"/>
  <p:tag name="IGUANATEXVERSION" val="162"/>
  <p:tag name="LATEXADDIN" val="\documentclass{article}&#10;\usepackage{amsmath}&#10;\pagestyle{empty}&#10;\begin{document}&#10;&#10;\begin{itemize}&#10;  \item Let \(p\) be a prime.&#10;  \item Let \(\alpha\) be a \emph{primitive element} of the extension field \(F_{p^{2}}\).&#10;  \item Non-zero elements of \(F_{p^{2}}\):&#10;        \(\{\alpha^{j}\mid 0\le j\le p^{2}-2\}\); add \(0\) for all elements.&#10;  \item \textbf{ML (maximal-length) sequence:}&#10;        \[&#10;          m_{t}=\alpha^{t}+\alpha^{tp},&#10;          \qquad&#10;          t=0,1,\dots ,p^{2}-2 .&#10;        \]&#10;\end{itemize}&#10;&#10;&#10;&#10;&#10;\end{document}"/>
  <p:tag name="IGUANATEXSIZE" val="20"/>
  <p:tag name="IGUANATEXCURSOR" val="51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97.6"/>
  <p:tag name="ORIGINALWIDTH" val=" 3424.822"/>
  <p:tag name="OUTPUTTYPE" val="PNG"/>
  <p:tag name="IGUANATEXVERSION" val="162"/>
  <p:tag name="LATEXADDIN" val="\documentclass{article}&#10;\usepackage{amsmath}&#10;\pagestyle{empty}&#10;\begin{document}&#10;&#10;\textbf{Claim:} Every term of the ML sequence lies in the subfield \(F_{p}\).&#10;&#10;\[&#10;  (\alpha^{t}+\alpha^{tp})^{p}&#10;  \;=\;&#10;  (\alpha^{t})^{p}+(\alpha^{tp})^{p}&#10;  \;=\;&#10;  \alpha^{t}+\alpha^{tp}.&#10;\]&#10;&#10;\begin{itemize}&#10;  \item Binomial coefficients except the endpoints are multiples of \(p\).&#10;  \item Hence each \(m_{t}\) is a root of \(x^{p}-x\).&#10;  \item All roots of \(x^{p}-x\) in \(F_{p^{2}}\) are exactly the \(p\) elements of \(F_{p}\).&#10;\end{itemize}&#10;&#10;&#10;\end{document}"/>
  <p:tag name="IGUANATEXSIZE" val="20"/>
  <p:tag name="IGUANATEXCURSOR" val="53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64.079"/>
  <p:tag name="ORIGINALWIDTH" val=" 4097.488"/>
  <p:tag name="OUTPUTTYPE" val="PNG"/>
  <p:tag name="IGUANATEXVERSION" val="162"/>
  <p:tag name="LATEXADDIN" val="\documentclass{article}&#10;\usepackage{amsmath}&#10;\pagestyle{empty}&#10;\begin{document}&#10;&#10;\textbf{Claim:} The symbol \(0\) appears at least once (later: exactly \(p-1\) times).&#10;&#10;\[&#10;  \operatorname{Tr}(x)\;=\;x+x^{p}=x\bigl(1+x^{p-1}\bigr).&#10;\]&#10;&#10;\begin{itemize}&#10;  \item Non-zero roots satisfy \(1+x^{p-1}=0\) \(\Longrightarrow\) exactly \(p-1\) solutions.&#10;  \item Since \(\{\alpha^{j}\}\) enumerates all non-zero elements of \(F_{p^{2}}\), some index \(j^{*}\) gives \(\operatorname{Tr}(\alpha^{j^{*}})=0\).&#10;  \item Therefore \(m_{j^{*}}=0\).&#10;\end{itemize}&#10;&#10;&#10;\end{document}"/>
  <p:tag name="IGUANATEXSIZE" val="20"/>
  <p:tag name="IGUANATEXCURSOR" val="54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43.12"/>
  <p:tag name="ORIGINALWIDTH" val=" 3936.258"/>
  <p:tag name="OUTPUTTYPE" val="PNG"/>
  <p:tag name="IGUANATEXVERSION" val="162"/>
  <p:tag name="LATEXADDIN" val="\documentclass{article}&#10;\usepackage{amsmath}&#10;\pagestyle{empty}&#10;\begin{document}&#10;&#10;\begin{itemize}&#10;  \item Define \(\beta=\alpha^{p+1}\).&#10;  \item Show \(\beta^{p}=\beta\) \(\Rightarrow\) \(\beta\in F_{p}\).&#10;  \item Because \(\alpha\) is primitive in \(F_{p^{2}}\), the powers&#10;        \(\beta^{j}=\alpha^{j(p+1)},\;0\le j\le p-2,\) \\&#10;        list the \(p-1\) non-zero elements of \(F_{p}\).&#10;\item $&#10;  m_{t+j(p+1)}&#10;  \;=\;&#10;  \alpha^{t+j(p+1)}+\alpha^{pt+jp(p+1)}&#10;  \;=\;&#10;  \beta^{j}m_{t}.$&#10;&#10;&#10;&#10;\end{itemize}&#10;&#10;&#10;\end{document}"/>
  <p:tag name="IGUANATEXSIZE" val="20"/>
  <p:tag name="IGUANATEXCURSOR" val="48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53.2058"/>
  <p:tag name="LATEXADDIN" val="\documentclass{article}&#10;\usepackage{amsmath}&#10;\pagestyle{empty}&#10;\begin{document}&#10;$(a_i,a_j)$&#10;&#10;\end{document}"/>
  <p:tag name="IGUANATEXSIZE" val="26"/>
  <p:tag name="IGUANATEXCURSOR" val="8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86.839"/>
  <p:tag name="ORIGINALWIDTH" val=" 3502.062"/>
  <p:tag name="OUTPUTTYPE" val="PNG"/>
  <p:tag name="IGUANATEXVERSION" val="162"/>
  <p:tag name="LATEXADDIN" val="\documentclass{article}&#10;\usepackage{amsmath}&#10;\pagestyle{empty}&#10;\begin{document}&#10;\textbf{Matrix form} (convert ML sequence to \((p-1)\times(p+1)\) array):&#10;&#10;\begin{eqnarray*}&#10; &amp;&amp; C=(c_{i,j}),&#10;  \quad&#10;  c_{i,j}=m_{(i-1)(p+1)+(j-1)} \\&#10;&amp;&amp;  \;\Longrightarrow\;&#10;  C=&#10;  \begin{pmatrix}&#10;    \beta^{0}\\&#10;    \beta^{1}\\&#10;    \vdots\\&#10;    \beta^{p-2}&#10;  \end{pmatrix}&#10;  (m_{0},m_{1},\dots ,m_{p}).&#10;\end{eqnarray*}&#10;&#10;&#10;&#10;\end{document}"/>
  <p:tag name="IGUANATEXSIZE" val="20"/>
  <p:tag name="IGUANATEXCURSOR" val="8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93.813"/>
  <p:tag name="ORIGINALWIDTH" val=" 3010.124"/>
  <p:tag name="OUTPUTTYPE" val="PNG"/>
  <p:tag name="IGUANATEXVERSION" val="162"/>
  <p:tag name="LATEXADDIN" val="\documentclass{article}&#10;\usepackage{amsmath}&#10;\pagestyle{empty}&#10;\begin{document}&#10;&#10;\[&#10;\left[&#10;\begin{array}{*{12}{c}}&#10; 2 &amp; 10 &amp;  9 &amp;  9 &amp;  5 &amp;  9 &amp; 0 &amp;  3 &amp;  8 &amp;  4 &amp;  6 &amp; 10 \\&#10; 3 &amp;  4 &amp;  8 &amp;  8 &amp;  2 &amp;  8 &amp; 0 &amp; 10 &amp;  1 &amp;  6 &amp;  9 &amp;  4 \\&#10;10 &amp;  6 &amp;  1 &amp;  1 &amp;  3 &amp;  1 &amp; 0 &amp;  4 &amp;  7 &amp;  9 &amp;  8 &amp;  6 \\&#10; 4 &amp;  9 &amp;  7 &amp;  7 &amp; 10 &amp;  7 &amp; 0 &amp;  6 &amp;  5 &amp;  8 &amp;  1 &amp;  9 \\&#10; 6 &amp;  8 &amp;  5 &amp;  5 &amp;  4 &amp;  5 &amp; 0 &amp;  9 &amp;  2 &amp;  1 &amp;  7 &amp;  8 \\&#10; 9 &amp;  1 &amp;  2 &amp;  2 &amp;  6 &amp;  2 &amp; 0 &amp;  8 &amp;  3 &amp;  7 &amp;  5 &amp;  1 \\&#10; 8 &amp;  7 &amp;  3 &amp;  3 &amp;  9 &amp;  3 &amp; 0 &amp;  1 &amp; 10 &amp;  5 &amp;  2 &amp;  7 \\&#10; 1 &amp;  5 &amp; 10 &amp; 10 &amp;  8 &amp; 10 &amp; 0 &amp;  7 &amp;  4 &amp;  2 &amp;  3 &amp;  5 \\&#10; 7 &amp;  2 &amp;  4 &amp;  4 &amp;  1 &amp;  4 &amp; 0 &amp;  5 &amp;  6 &amp;  3 &amp; 10 &amp;  2 \\&#10; 5 &amp;  3 &amp;  6 &amp;  6 &amp;  7 &amp;  6 &amp; 0 &amp;  2 &amp;  9 &amp; 10 &amp;  4 &amp;  3&#10;\end{array}&#10;\right]&#10;\]&#10;&#10;&#10;\end{document}"/>
  <p:tag name="IGUANATEXSIZE" val="20"/>
  <p:tag name="IGUANATEXCURSOR" val="73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63.367"/>
  <p:tag name="ORIGINALWIDTH" val=" 4099.737"/>
  <p:tag name="OUTPUTTYPE" val="PNG"/>
  <p:tag name="IGUANATEXVERSION" val="162"/>
  <p:tag name="LATEXADDIN" val="\documentclass{article}&#10;\usepackage{amsmath}&#10;\pagestyle{empty}&#10;\begin{document}&#10;&#10;\begin{itemize}&#10;  \item Exactly \emph{one} entry of \(\{m_{0},\dots ,m_{p}\}\) equals \(0\).&#10;  \item Let \(j_{0}\) be the index with \(m_{j_{0}}=0\).&#10;        For \(j\neq j_{0}\) there exists \(k(j)\) such that&#10;        \(m_{j}=\beta^{k(j)}\).&#10;        \(\Rightarrow\) every column of \(C\) except column \(j_{0}+1\)&#10;        is a cyclic rotation of&#10;        \((\beta^{0},\beta^{1},\dots ,\beta^{p-2})^{\mathsf T}\).&#10;  \item Any time-shifted ML sequence produces a matrix \(C^{\tau}\)&#10;        with the same “one-zero-column, other columns rotated” pattern.&#10;\end{itemize}&#10;&#10;&#10;\end{document}"/>
  <p:tag name="IGUANATEXSIZE" val="20"/>
  <p:tag name="IGUANATEXCURSOR" val="10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50.544"/>
  <p:tag name="ORIGINALWIDTH" val=" 4107.986"/>
  <p:tag name="OUTPUTTYPE" val="PNG"/>
  <p:tag name="IGUANATEXVERSION" val="162"/>
  <p:tag name="LATEXADDIN" val="\documentclass{article}&#10;\usepackage{amsmath}&#10;\pagestyle{empty}&#10;\begin{document}&#10;\begin{itemize}&#10;  \item (Linearity) For any non-trivial shift \(\tau\),&#10;        sequences \(m_{t}\) and \(m_{t}^{(\tau)}\) \emph{rendezvous}&#10;        within the first \(p+1\) slots.&#10;        \[&#10;          m_{t}^{(\tau)}-m_{t}&#10;          =\operatorname{Tr}\bigl(\alpha^{t+\tau}\bigr)&#10;          -\operatorname{Tr}\bigl(\alpha^{t}\bigr)&#10;          =\operatorname{Tr}\!\bigl(\alpha^{t}(\alpha^{\tau}-1)\bigr)=m_{t}^{(\tau^\prime)}.&#10;        \]&#10;  \item Let \(j^{\tau}\) be the rendezvous slot, \(c^{\tau}\) the rendezvous channel.&#10;        \begin{description}&#10;          \item[(i)] If \(c^{\tau}\neq 0\):  &#10;                Columns \(j^{\tau}+1\) of \(C\) and \(C^{\tau}\) coincide,&#10;                each a rotation of \((\beta^{0},\dots ,\beta^{p-2})^{\mathsf T}\).&#10;          \item[(ii)] If \(c^{\tau}=0\):  &#10;                The shift \(\tau\) must be a multiple of \(p+1\),&#10;                because only one column of \(C\) is all-zeros.&#10;\end{description}&#10;        \end{itemize}&#10;&#10;&#10;&#10;&#10;\end{document}"/>
  <p:tag name="IGUANATEXSIZE" val="36"/>
  <p:tag name="IGUANATEXCURSOR" val="11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620.547"/>
  <p:tag name="ORIGINALWIDTH" val=" 4288.714"/>
  <p:tag name="OUTPUTTYPE" val="PNG"/>
  <p:tag name="IGUANATEXVERSION" val="162"/>
  <p:tag name="LATEXADDIN" val="\documentclass{article}&#10;\usepackage{amsmath}&#10;\pagestyle{empty}&#10;\begin{document}&#10;&#10;\textbf{Step 1 – Column replacement}  &#10;\begin{itemize}&#10;  \item Replace the all–zero column of \(C\) by \emph{any} other column to obtain \(C'\).&#10;  \item Now each column of \(C'\) is a cyclic rotation of \((\beta^{0},\beta^{1},\dots ,\beta^{p-2})^{\mathsf T}\).&#10;\end{itemize}&#10;&#10;\vspace{0.5em}&#10;\textbf{Step 2 – Partition the symbol set}  &#10;\begin{itemize}&#10;  \item Choose a relative difference set (RDS) \(D\subseteq Z_{p-1}\).&#10;  \item Define \(E=\{\beta^{j}\mid j\in D\}\).&#10;  \item Complement: \(E^{c}=\{\beta^{j}\mid 0\le j\le p-2,\;j \notin D\}&#10;      =\{b_{0},b_{1},\dots ,b_{N-1}\}\) with \(N=|E^{c}|=(p-1)-|D|\).&#10;\end{itemize}&#10;&#10;\vspace{0.5em}&#10;\textbf{Step 3 – RDS embedding}  &#10;\[&#10;c^{\prime\prime}_{i,j}=&#10;\begin{cases}&#10;(j\bmod N), &amp; \text{if }c'_{i,j}\in E,\\[4pt]&#10;\ell,       &amp; \text{if }c'_{i,j}=b_{\ell}.&#10;\end{cases}&#10;\]&#10;&#10;\vspace{0.5em}&#10;\textbf{Step 4 – Row-wise readout}  &#10;For \(t=0,1,\dots ,p^{2}-2\), set  &#10;\[&#10;  i=\Bigl\lfloor\tfrac{t}{p+1}\Bigr\rfloor+1,\qquad&#10;  j=(t\bmod(p+1))+1,\qquad&#10;  c_{t}=c^{\prime\prime}_{i,j}.&#10;\]&#10;The sequence \(\{c_{t}\}\) is the RDSML-CH sequence.&#10;&#10;&#10;\end{document}"/>
  <p:tag name="IGUANATEXSIZE" val="20"/>
  <p:tag name="IGUANATEXCURSOR" val="116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93.813"/>
  <p:tag name="ORIGINALWIDTH" val=" 3010.124"/>
  <p:tag name="OUTPUTTYPE" val="PNG"/>
  <p:tag name="IGUANATEXVERSION" val="162"/>
  <p:tag name="LATEXADDIN" val="\documentclass{article}&#10;\usepackage{amsmath}&#10;\pagestyle{empty}&#10;\begin{document}&#10;&#10;\[&#10;\left[&#10;\begin{array}{*{12}{c}}&#10; 2 &amp; 10 &amp;  9 &amp;  9 &amp;  5 &amp;  9 &amp; 0 &amp;  3 &amp;  8 &amp;  4 &amp;  6 &amp; 10 \\&#10; 3 &amp;  4 &amp;  8 &amp;  8 &amp;  2 &amp;  8 &amp; 0 &amp; 10 &amp;  1 &amp;  6 &amp;  9 &amp;  4 \\&#10;10 &amp;  6 &amp;  1 &amp;  1 &amp;  3 &amp;  1 &amp; 0 &amp;  4 &amp;  7 &amp;  9 &amp;  8 &amp;  6 \\&#10; 4 &amp;  9 &amp;  7 &amp;  7 &amp; 10 &amp;  7 &amp; 0 &amp;  6 &amp;  5 &amp;  8 &amp;  1 &amp;  9 \\&#10; 6 &amp;  8 &amp;  5 &amp;  5 &amp;  4 &amp;  5 &amp; 0 &amp;  9 &amp;  2 &amp;  1 &amp;  7 &amp;  8 \\&#10; 9 &amp;  1 &amp;  2 &amp;  2 &amp;  6 &amp;  2 &amp; 0 &amp;  8 &amp;  3 &amp;  7 &amp;  5 &amp;  1 \\&#10; 8 &amp;  7 &amp;  3 &amp;  3 &amp;  9 &amp;  3 &amp; 0 &amp;  1 &amp; 10 &amp;  5 &amp;  2 &amp;  7 \\&#10; 1 &amp;  5 &amp; 10 &amp; 10 &amp;  8 &amp; 10 &amp; 0 &amp;  7 &amp;  4 &amp;  2 &amp;  3 &amp;  5 \\&#10; 7 &amp;  2 &amp;  4 &amp;  4 &amp;  1 &amp;  4 &amp; 0 &amp;  5 &amp;  6 &amp;  3 &amp; 10 &amp;  2 \\&#10; 5 &amp;  3 &amp;  6 &amp;  6 &amp;  7 &amp;  6 &amp; 0 &amp;  2 &amp;  9 &amp; 10 &amp;  4 &amp;  3&#10;\end{array}&#10;\right]&#10;\]&#10;&#10;&#10;\end{document}"/>
  <p:tag name="IGUANATEXSIZE" val="20"/>
  <p:tag name="IGUANATEXCURSOR" val="73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93.813"/>
  <p:tag name="ORIGINALWIDTH" val=" 3073.116"/>
  <p:tag name="OUTPUTTYPE" val="PNG"/>
  <p:tag name="IGUANATEXVERSION" val="162"/>
  <p:tag name="LATEXADDIN" val="\documentclass{article}&#10;\usepackage{amsmath}&#10;\pagestyle{empty}&#10;\begin{document}&#10;\[&#10;\left[&#10;\begin{array}{*{12}{c}}&#10; 2 &amp; 10 &amp;  9 &amp;  9 &amp;  5 &amp;  9 &amp;  2 &amp;  3 &amp;  8 &amp;  4 &amp;  6 &amp; 10 \\&#10; 3 &amp;  4 &amp;  8 &amp;  8 &amp;  2 &amp;  8 &amp;  3 &amp; 10 &amp;  1 &amp;  6 &amp;  9 &amp;  4 \\&#10;10 &amp;  6 &amp;  1 &amp;  1 &amp;  3 &amp;  1 &amp; 10 &amp;  4 &amp;  7 &amp;  9 &amp;  8 &amp;  6 \\&#10; 4 &amp;  9 &amp;  7 &amp;  7 &amp; 10 &amp;  7 &amp;  4 &amp;  6 &amp;  5 &amp;  8 &amp;  1 &amp;  9 \\&#10; 6 &amp;  8 &amp;  5 &amp;  5 &amp;  4 &amp;  5 &amp;  6 &amp;  9 &amp;  2 &amp;  1 &amp;  7 &amp;  8 \\&#10; 9 &amp;  1 &amp;  2 &amp;  2 &amp;  6 &amp;  2 &amp;  9 &amp;  8 &amp;  3 &amp;  7 &amp;  5 &amp;  1 \\&#10; 8 &amp;  7 &amp;  3 &amp;  3 &amp;  9 &amp;  3 &amp;  8 &amp;  1 &amp; 10 &amp;  5 &amp;  2 &amp;  7 \\&#10; 1 &amp;  5 &amp; 10 &amp; 10 &amp;  8 &amp; 10 &amp;  1 &amp;  7 &amp;  4 &amp;  2 &amp;  3 &amp;  5 \\&#10; 7 &amp;  2 &amp;  4 &amp;  4 &amp;  1 &amp;  4 &amp;  7 &amp;  5 &amp;  6 &amp;  3 &amp; 10 &amp;  2 \\&#10; 5 &amp;  3 &amp;  6 &amp;  6 &amp;  7 &amp;  6 &amp;  5 &amp;  2 &amp;  9 &amp; 10 &amp;  4 &amp;  3&#10;\end{array}&#10;\right]&#10;\]&#10;&#10;&#10;&#10;&#10;\end{document}"/>
  <p:tag name="IGUANATEXSIZE" val="20"/>
  <p:tag name="IGUANATEXCURSOR" val="74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18.035"/>
  <p:tag name="ORIGINALWIDTH" val=" 2326.209"/>
  <p:tag name="OUTPUTTYPE" val="PNG"/>
  <p:tag name="IGUANATEXVERSION" val="162"/>
  <p:tag name="LATEXADDIN" val="\documentclass{article}&#10;\usepackage{amsmath}&#10;\pagestyle{empty}&#10;\begin{document}&#10;&#10;\[&#10;\left[&#10;\begin{array}{*{12}{c}}&#10; 0 &amp; 1 &amp; 1 &amp; 1 &amp; 4 &amp; 1 &amp; 1 &amp; 2 &amp; 2 &amp; 4 &amp; 0 &amp; 1 \\[2pt]&#10; 0 &amp; 1 &amp; 2 &amp; 2 &amp; 4 &amp; 2 &amp; 1 &amp; 2 &amp; 3 &amp; 0 &amp; 1 &amp; 1 \\[2pt]&#10; 0 &amp; 0 &amp; 2 &amp; 3 &amp; 4 &amp; 0 &amp; 1 &amp; 2 &amp; 3 &amp; 1 &amp; 2 &amp; 0 \\[2pt]&#10; 0 &amp; 1 &amp; 3 &amp; 3 &amp; 4 &amp; 3 &amp; 1 &amp; 0 &amp; 4 &amp; 2 &amp; 0 &amp; 1 \\[2pt]&#10;{0} &amp; 2 &amp; 4 &amp; 4 &amp; 4 &amp; 4 &amp; {0} &amp; 1 &amp; 3 &amp; 4 &amp; 3 &amp; 2 \\[2pt]&#10;{1} &amp; 1 &amp; 2 &amp; 3 &amp; 0 &amp; 0 &amp; 1 &amp; 2 &amp; 3 &amp; 3 &amp; 4 &amp; 1 \\[2pt]&#10;{2} &amp; 3 &amp; 2 &amp; 3 &amp; 1 &amp; 0 &amp; 2 &amp; 2 &amp; 3 &amp; 4 &amp; 0 &amp; 3 \\[2pt]&#10; 0 &amp; 4 &amp; 2 &amp; 3 &amp; 2 &amp; 0 &amp; 1 &amp; 3 &amp; 3 &amp; 4 &amp; 0 &amp; 4 \\[2pt]&#10;{3} &amp; 1 &amp; 2 &amp; 3 &amp; 4 &amp; 0 &amp; 3 &amp; 4 &amp; 0 &amp; 4 &amp; 0 &amp; 1 \\[2pt]&#10;{4} &amp; 1 &amp; 0 &amp; 0 &amp; 3 &amp; 0 &amp; 4 &amp; 2 &amp; 1 &amp; 4 &amp; 0 &amp; 1&#10;\end{array}&#10;\right]&#10;\]&#10;&#10;&#10;&#10;\end{document}"/>
  <p:tag name="IGUANATEXSIZE" val="20"/>
  <p:tag name="IGUANATEXCURSOR" val="68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41.62"/>
  <p:tag name="LATEXADDIN" val="\documentclass{article}&#10;\usepackage{amsmath}&#10;\pagestyle{empty}&#10;\begin{document}&#10;&#10;$a_i-a_j = \ell \mod 7$,&#10;&#10;\end{document}"/>
  <p:tag name="IGUANATEXSIZE" val="26"/>
  <p:tag name="IGUANATEXCURSOR" val="10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559.4301"/>
  <p:tag name="LATEXADDIN" val="\documentclass{article}&#10;\usepackage{amsmath}&#10;\pagestyle{empty}&#10;\begin{document}&#10;$a_i, a_j\in  D$.&#10;&#10;&#10;&#10;&#10;\end{document}"/>
  <p:tag name="IGUANATEXSIZE" val="26"/>
  <p:tag name="IGUANATEXCURSOR" val="98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8.3765"/>
  <p:tag name="LATEXADDIN" val="\documentclass{article}&#10;\usepackage{amsmath}&#10;\pagestyle{empty}&#10;\begin{document}&#10;&#10;$D=\{0,1,3\} \subset Z_7 $&#10;&#10;\end{document}"/>
  <p:tag name="IGUANATEXSIZE" val="20"/>
  <p:tag name="IGUANATEXCURSOR" val="10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2.1409"/>
  <p:tag name="ORIGINALWIDTH" val="1592.801"/>
  <p:tag name="LATEXADDIN" val="\documentclass{article}&#10;\usepackage{amsmath}&#10;\pagestyle{empty}&#10;\begin{document}&#10;&#10;\noindent&#10;$D_1=\{1,2,4\} \subset Z_7$ is a PDS. \\&#10;$D_2=\{2,3,5\} \subset Z_7$ is a PDS. \\&#10;$D_3=\{3,4,6\} \subset Z_7$ is a PDS. \\&#10;$D_4=\{4,5,0\} \subset Z_7$ is a PDS. \\&#10;$D_5=\{5,6,1\} \subset Z_7$ is a PDS. \\&#10;$D_6=\{6,0,2\} \subset Z_7$ is a PDS.&#10;&#10;\end{document}"/>
  <p:tag name="IGUANATEXSIZE" val="20"/>
  <p:tag name="IGUANATEXCURSOR" val="30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6.7191"/>
  <p:tag name="ORIGINALWIDTH" val="1724.784"/>
  <p:tag name="LATEXADDIN" val="\documentclass{article}&#10;\usepackage{amsmath}&#10;\pagestyle{empty}&#10;\begin{document}&#10;$D=\{0,1,3\} \subset Z_7$ is a PDS.\\&#10;$\Rightarrow$&#10;&#10;&#10;&#10;\end{document}"/>
  <p:tag name="IGUANATEXSIZE" val="20"/>
  <p:tag name="IGUANATEXCURSOR" val="13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117.36"/>
  <p:tag name="LATEXADDIN" val="\documentclass{article}&#10;\usepackage{amsmath}&#10;\pagestyle{empty}&#10;\begin{document}&#10;&#10;$(p^2+p+1, p+1,1)$-&#10;&#10;\end{document}"/>
  <p:tag name="IGUANATEXSIZE" val="26"/>
  <p:tag name="IGUANATEXCURSOR" val="10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36.37"/>
  <p:tag name="LATEXADDIN" val="\documentclass{article}&#10;\usepackage{amsmath}&#10;\pagestyle{empty}&#10;\begin{document}&#10;&#10;$p=2, D=\{0,1,3\}$&#10;&#10;\end{document}"/>
  <p:tag name="IGUANATEXSIZE" val="20"/>
  <p:tag name="IGUANATEXCURSOR" val="8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8.4665"/>
  <p:tag name="LATEXADDIN" val="\documentclass{article}&#10;\usepackage{amsmath}&#10;\pagestyle{empty}&#10;\begin{document}&#10;$7 \times 7$&#10;&#10;&#10;&#10;\end{document}"/>
  <p:tag name="IGUANATEXSIZE" val="20"/>
  <p:tag name="IGUANATEXCURSOR" val="8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2.1522"/>
  <p:tag name="ORIGINALWIDTH" val="4289.464"/>
  <p:tag name="LATEXADDIN" val="\documentclass{article}&#10;\usepackage{amsmath}&#10;\pagestyle{empty}&#10;\begin{document}&#10;&#10;{\bf The 1D-MRD property}: &#10;&#10;for any time shift $0 \le d \le p-1$ and any channel $0 \le k \le N-1$, there exists $0 \le t \le p-1$ such that&#10;$$ c(t) =c(t \oplus d)=k, $$&#10;where $\oplus$ denotes addition modulo $p$.&#10;\end{document}"/>
  <p:tag name="IGUANATEXSIZE" val="20"/>
  <p:tag name="IGUANATEXCURSOR" val="26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279.715"/>
  <p:tag name="LATEXADDIN" val="\documentclass{article}&#10;\usepackage{amsmath}&#10;\usepackage[dvipsnames]{xcolor}&#10;\pagestyle{empty}&#10;\begin{document}&#10;&#10;$\color{ForestGreen} \delta = 0$&#10;&#10;&#10;&#10;&#10;\end{document}"/>
  <p:tag name="IGUANATEXSIZE" val="26"/>
  <p:tag name="IGUANATEXCURSOR" val="14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9.4638"/>
  <p:tag name="LATEXADDIN" val="\documentclass{article}&#10;\usepackage{amsmath, xcolor}&#10;\pagestyle{empty}&#10;\begin{document}&#10;&#10;$\color{blue} \tau = 0$&#10;&#10;\end{document}"/>
  <p:tag name="IGUANATEXSIZE" val="26"/>
  <p:tag name="IGUANATEXCURSOR" val="11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278.9651"/>
  <p:tag name="LATEXADDIN" val="\documentclass{article}&#10;\usepackage{amsmath}&#10;\usepackage[dvipsnames]{xcolor}&#10;\pagestyle{empty}&#10;\begin{document}&#10;&#10;$\color{ForestGreen} \delta = 3$&#10;&#10;&#10;&#10;&#10;\end{document}"/>
  <p:tag name="IGUANATEXSIZE" val="26"/>
  <p:tag name="IGUANATEXCURSOR" val="14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9.4638"/>
  <p:tag name="LATEXADDIN" val="\documentclass{article}&#10;\usepackage{amsmath, xcolor}&#10;\pagestyle{empty}&#10;\begin{document}&#10;&#10;$\color{blue} \tau = 0$&#10;&#10;\end{document}"/>
  <p:tag name="IGUANATEXSIZE" val="26"/>
  <p:tag name="IGUANATEXCURSOR" val="11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278.9651"/>
  <p:tag name="LATEXADDIN" val="\documentclass{article}&#10;\usepackage{amsmath}&#10;\usepackage[dvipsnames]{xcolor}&#10;\pagestyle{empty}&#10;\begin{document}&#10;&#10;$\color{ForestGreen} \delta = 3$&#10;&#10;&#10;&#10;&#10;\end{document}"/>
  <p:tag name="IGUANATEXSIZE" val="26"/>
  <p:tag name="IGUANATEXCURSOR" val="14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0.9636"/>
  <p:tag name="LATEXADDIN" val="\documentclass{article}&#10;\usepackage{amsmath, xcolor}&#10;\pagestyle{empty}&#10;\begin{document}&#10;&#10;$\color{blue} \tau = 4$&#10;&#10;\end{document}"/>
  <p:tag name="IGUANATEXSIZE" val="26"/>
  <p:tag name="IGUANATEXCURSOR" val="11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2149"/>
  <p:tag name="LATEXADDIN" val="\documentclass{article}&#10;\usepackage{amsmath}&#10;\pagestyle{empty}&#10;\begin{document}&#10;&#10;$p \times p$&#10;&#10;&#10;&#10;\end{document}"/>
  <p:tag name="IGUANATEXSIZE" val="26"/>
  <p:tag name="IGUANATEXCURSOR" val="9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13.6857"/>
  <p:tag name="LATEXADDIN" val="\documentclass{article}&#10;\usepackage{amsmath}&#10;\pagestyle{empty}&#10;\begin{document}&#10;$C=(c_{i,j})$&#10;&#10;&#10;&#10;\end{document}"/>
  <p:tag name="IGUANATEXSIZE" val="20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1.552"/>
  <p:tag name="LATEXADDIN" val="\documentclass{article}&#10;\usepackage{amsmath}&#10;\pagestyle{empty}&#10;\begin{document}&#10;$(\delta \mod p)=(\tau \mod p)=0$,&#10;&#10;&#10;&#10;\end{document}"/>
  <p:tag name="IGUANATEXSIZE" val="20"/>
  <p:tag name="IGUANATEXCURSOR" val="8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7.259"/>
  <p:tag name="LATEXADDIN" val="\documentclass{article}&#10;\usepackage{amsmath}&#10;\pagestyle{empty}&#10;\begin{document}&#10;$(\tau \mod p)=0$ and $(\delta \mod p) \ne 0$,&#10;&#10;&#10;&#10;\end{document}"/>
  <p:tag name="IGUANATEXSIZE" val="20"/>
  <p:tag name="IGUANATEXCURSOR" val="12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8.1815"/>
  <p:tag name="ORIGINALWIDTH" val="4287.964"/>
  <p:tag name="LATEXADDIN" val="\documentclass{article}&#10;\usepackage{amsmath}&#10;\pagestyle{empty}&#10;\begin{document}&#10;&#10;{\bf The 2D-MRD property}: &#10;for any 2D-shift $0 \le \delta, \tau \le p-1$ and any channel $0 \le k \le N-1$, there exist $0 \le i, j \le p-1$ such that&#10;$$c_{i,j} =c_{i \oplus \delta, j\oplus \tau}=k.$$&#10;&#10;\end{document}"/>
  <p:tag name="IGUANATEXSIZE" val="20"/>
  <p:tag name="IGUANATEXCURSOR" val="8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3.1496"/>
  <p:tag name="LATEXADDIN" val="\documentclass{article}&#10;\usepackage{amsmath}&#10;\pagestyle{empty}&#10;\begin{document}&#10;$(\tau \mod p)\ne 0$&#10;&#10;&#10;&#10;\end{document}"/>
  <p:tag name="IGUANATEXSIZE" val="20"/>
  <p:tag name="IGUANATEXCURSOR" val="8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2149"/>
  <p:tag name="LATEXADDIN" val="\documentclass{article}&#10;\usepackage{amsmath}&#10;\pagestyle{empty}&#10;\begin{document}&#10;$p \times p$ &#10;&#10;\end{document}"/>
  <p:tag name="IGUANATEXSIZE" val="26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25.3843"/>
  <p:tag name="LATEXADDIN" val="\documentclass{article}&#10;\usepackage{amsmath}&#10;\pagestyle{empty}&#10;\begin{document}&#10;$(0,1,2 \ldots, p-1)$.&#10;&#10;\end{document}"/>
  <p:tag name="IGUANATEXSIZE" val="26"/>
  <p:tag name="IGUANATEXCURSOR" val="9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76.9779"/>
  <p:tag name="LATEXADDIN" val="\documentclass{article}&#10;\usepackage{amsmath}&#10;\pagestyle{empty}&#10;\begin{document}&#10;$i^{th}$-&#10;\end{document}"/>
  <p:tag name="IGUANATEXSIZE" val="26"/>
  <p:tag name="IGUANATEXCURSOR" val="8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10.836"/>
  <p:tag name="LATEXADDIN" val="\documentclass{article}&#10;\usepackage{amsmath}&#10;\pagestyle{empty}&#10;\begin{document}&#10;$(i, i\oplus 1, \ldots, i\oplus (p-1))$.&#10;&#10;\end{document}"/>
  <p:tag name="IGUANATEXSIZE" val="26"/>
  <p:tag name="IGUANATEXCURSOR" val="11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2149"/>
  <p:tag name="LATEXADDIN" val="\documentclass{article}&#10;\usepackage{amsmath}&#10;\pagestyle{empty}&#10;\begin{document}&#10;$p \times p$ &#10;\end{document}"/>
  <p:tag name="IGUANATEXSIZE" val="26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606.6742"/>
  <p:tag name="LATEXADDIN" val="\documentclass{article}&#10;\usepackage{amsmath}&#10;\pagestyle{empty}&#10;\begin{document}&#10;$\tilde M =(\tilde m_{i,j})$ &#10;\end{document}"/>
  <p:tag name="IGUANATEXSIZE" val="26"/>
  <p:tag name="IGUANATEXCURSOR" val="10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52.2309"/>
  <p:tag name="LATEXADDIN" val="\documentclass{article}&#10;\usepackage{amsmath}&#10;\pagestyle{empty}&#10;\begin{document}&#10;$j^{th}$ &#10;\end{document}"/>
  <p:tag name="IGUANATEXSIZE" val="26"/>
  <p:tag name="IGUANATEXCURSOR" val="8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2149"/>
  <p:tag name="LATEXADDIN" val="\documentclass{article}&#10;\usepackage{amsmath}&#10;\pagestyle{empty}&#10;\begin{document}&#10;$p \times p$ &#10;\end{document}"/>
  <p:tag name="IGUANATEXSIZE" val="26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06.6742"/>
  <p:tag name="LATEXADDIN" val="\documentclass{article}&#10;\usepackage{amsmath}&#10;\pagestyle{empty}&#10;\begin{document}&#10;$M=(m_{i,j})$&#10;\end{document}"/>
  <p:tag name="IGUANATEXSIZE" val="26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2149"/>
  <p:tag name="LATEXADDIN" val="\documentclass{article}&#10;\usepackage{amsmath}&#10;\pagestyle{empty}&#10;\begin{document}&#10;&#10;$p \times p$&#10;&#10;&#10;&#10;\end{document}"/>
  <p:tag name="IGUANATEXSIZE" val="26"/>
  <p:tag name="IGUANATEXCURSOR" val="9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479.1901"/>
  <p:tag name="LATEXADDIN" val="\documentclass{article}&#10;\usepackage{amsmath}&#10;\pagestyle{empty}&#10;\begin{document}&#10;$(p-i)^{th}$-&#10;\end{document}"/>
  <p:tag name="IGUANATEXSIZE" val="26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476.1905"/>
  <p:tag name="LATEXADDIN" val="\documentclass{article}&#10;\usepackage{amsmath}&#10;\pagestyle{empty}&#10;\begin{document}&#10;$m_{i,j}=1$.&#10;&#10;\end{document}"/>
  <p:tag name="IGUANATEXSIZE" val="26"/>
  <p:tag name="IGUANATEXCURSOR" val="9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1922.01"/>
  <p:tag name="LATEXADDIN" val="\documentclass{article}&#10;\usepackage{amsmath, xcolor}&#10;\pagestyle{empty}&#10;\begin{document}&#10;&#10;$$&#10;\Rightarrow&#10;\left [ \begin{array}{lllllll}&#10;{\color{blue}1} &amp; 2 &amp; 4 &amp; {\color{red}0} &amp; 4 &amp; 2 &amp; 1 \\&#10;{\color{blue}2} &amp; 3 &amp; 5 &amp; 1 &amp; 5 &amp; 3 &amp; 2  \\&#10;{\color{blue}3} &amp; 4 &amp; 6 &amp; 2 &amp; 6 &amp; 4 &amp; 3  \\&#10;{\color{blue}4} &amp; 5 &amp; {\color{red}0} &amp; 3 &amp; {\color{red}0} &amp; 5 &amp; 4 \\&#10;{\color{blue}5} &amp; 6 &amp; 1 &amp; 4 &amp; 1 &amp; 6 &amp; 5 \\&#10;{\color{blue}6} &amp; {\color{red}0} &amp; 2 &amp; 5 &amp; 2 &amp; {\color{red}0} &amp; 6 \\&#10;{\color{red}0} &amp; 1 &amp; 3 &amp; 6 &amp; 3 &amp; 1 &amp; {\color{red}0} \\&#10;\end{array}&#10;\right ]&#10;= \tilde{M}&#10;$$&#10;&#10;\end{document}"/>
  <p:tag name="IGUANATEXSIZE" val="26"/>
  <p:tag name="IGUANATEXCURSOR" val="548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8.4665"/>
  <p:tag name="LATEXADDIN" val="\documentclass{article}&#10;\usepackage{amsmath}&#10;\pagestyle{empty}&#10;\begin{document}&#10;$7 \times 7$ &#10;\end{document}"/>
  <p:tag name="IGUANATEXSIZE" val="26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25.9843"/>
  <p:tag name="LATEXADDIN" val="\documentclass{article}&#10;\usepackage{amsmath}&#10;\pagestyle{empty}&#10;\begin{document}&#10;$\tilde M$&#10;\end{document}"/>
  <p:tag name="IGUANATEXSIZE" val="26"/>
  <p:tag name="IGUANATEXCURSOR" val="9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57.7053"/>
  <p:tag name="LATEXADDIN" val="\documentclass{article}&#10;\usepackage{amsmath}&#10;\pagestyle{empty}&#10;\begin{document}&#10;$p \times p$ -&#10;\end{document}"/>
  <p:tag name="IGUANATEXSIZE" val="26"/>
  <p:tag name="IGUANATEXCURSOR" val="9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1728.534"/>
  <p:tag name="LATEXADDIN" val="\documentclass{article}&#10;\usepackage{amsmath, xcolor}&#10;\pagestyle{empty}&#10;\begin{document}&#10;&#10;$$&#10;M =&#10;\left [ \begin{array}{lllllll}&#10;0 &amp; 0 &amp; 0 &amp; {\color{red}1} &amp; 0 &amp; 0 &amp; 0 \\&#10;0 &amp; 0 &amp; 0 &amp; 0 &amp; 0 &amp; 0 &amp; 0 \\&#10;0 &amp; 0 &amp; 0 &amp; 0 &amp; 0 &amp; 0 &amp; 0 \\&#10;0 &amp; 0 &amp; {\color{red}1} &amp; 0 &amp; {\color{red}1} &amp; 0 &amp; 0 \\&#10;0 &amp; 0 &amp; 0 &amp; 0 &amp; 0 &amp; 0 &amp; 0 \\&#10;0 &amp; {\color{red}1} &amp; 0 &amp; 0 &amp; 0 &amp; {\color{red}1} &amp; 0 \\&#10;{\color{red}1} &amp; 0 &amp; 0 &amp; 0 &amp; 0 &amp; 0 &amp; {\color{red}1}&#10;\end{array}&#10;\right ]&#10;$$&#10;&#10;\end{document}"/>
  <p:tag name="IGUANATEXSIZE" val="26"/>
  <p:tag name="IGUANATEXCURSOR" val="28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731.533"/>
  <p:tag name="LATEXADDIN" val="\documentclass{article}&#10;\usepackage{amsmath, xcolor}&#10;\pagestyle{empty}&#10;\begin{document}&#10;&#10;$$&#10;M =&#10;\left [ \begin{array}{lllllll}&#10;0 &amp; 0 &amp; 0 &amp; {\color{red}1} &amp; 0 &amp; 0 &amp; 0 \\&#10;0 &amp; 0 &amp; 0 &amp; 0 &amp; 0 &amp; 0 &amp; 0 \\&#10;0 &amp; 0 &amp; 0 &amp; 0 &amp; 0 &amp; 0 &amp; 0 \\&#10;0 &amp; 0 &amp; {\color{red}1} &amp; 0 &amp; {\color{red}1} &amp; 0 &amp; 0 \\&#10;0 &amp; 0 &amp; 0 &amp; 0 &amp; 0 &amp; 0 &amp; 0 \\&#10;0 &amp; {\color{red}1} &amp; 0 &amp; 0 &amp; 0 &amp; {\color{red}1} &amp; 0 \\&#10;{\color{red}1} &amp; 0 &amp; 0 &amp; 0 &amp; 0 &amp; 0 &amp; {\color{red}1}&#10;\end{array}&#10;\right ]&#10;\Rightarrow&#10;\left [ \begin{array}{lllllll}&#10;1 &amp; 2 &amp; 4 &amp; {\color{red}0} &amp; 4 &amp; 2 &amp; 1 \\&#10;2 &amp; 3 &amp; 5 &amp; 1 &amp; 5 &amp; 3 &amp; 2  \\&#10;3 &amp; 4 &amp; 6 &amp; 2 &amp; 6 &amp; 4 &amp; 3  \\&#10;4 &amp; 5 &amp; {\color{red}0} &amp; 3 &amp; {\color{red}0} &amp; 5 &amp; 4 \\&#10;5 &amp; 6 &amp; 1 &amp; 4 &amp; 1 &amp; 6 &amp; 5 \\&#10;6 &amp; {\color{red}0} &amp; 2 &amp; 5 &amp; 2 &amp; {\color{red}0} &amp; 6 \\&#10;{\color{red}0} &amp; 1 &amp; 3 &amp; 6 &amp; 3 &amp; 1 &amp; {\color{red}0} \\&#10;\end{array}&#10;\right ]&#10;= \tilde{M}&#10;$$&#10;&#10;\end{document}"/>
  <p:tag name="IGUANATEXSIZE" val="26"/>
  <p:tag name="IGUANATEXCURSOR" val="81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325.459"/>
  <p:tag name="LATEXADDIN" val="\documentclass{article}&#10;\usepackage{amsmath}&#10;\pagestyle{empty}&#10;\begin{document}&#10;&#10;$(p^2+p+1, p+1,1)$ - perfect difference set &#10;&#10;\end{document}"/>
  <p:tag name="IGUANATEXSIZE" val="26"/>
  <p:tag name="IGUANATEXCURSOR" val="10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99.363"/>
  <p:tag name="LATEXADDIN" val="\documentclass{article}&#10;\usepackage{amsmath}&#10;\pagestyle{empty}&#10;\begin{document}&#10;$D=\{a_0, a_1, \ldots , a_{L}\}$&#10;\end{document}"/>
  <p:tag name="IGUANATEXSIZE" val="26"/>
  <p:tag name="IGUANATEXCURSOR" val="11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13.6857"/>
  <p:tag name="LATEXADDIN" val="\documentclass{article}&#10;\usepackage{amsmath}&#10;\pagestyle{empty}&#10;\begin{document}&#10;$C=(c_{i,j})$&#10;&#10;&#10;&#10;\end{document}"/>
  <p:tag name="IGUANATEXSIZE" val="20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183.352"/>
  <p:tag name="LATEXADDIN" val="\documentclass{article}&#10;\usepackage{amsmath}&#10;\pagestyle{empty}&#10;\begin{document}&#10;$(L^2+L+1, L+1,1)$-&#10;\end{document}"/>
  <p:tag name="IGUANATEXSIZE" val="26"/>
  <p:tag name="IGUANATEXCURSOR" val="9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606.6742"/>
  <p:tag name="LATEXADDIN" val="\documentclass{article}&#10;\usepackage{amsmath}&#10;\pagestyle{empty}&#10;\begin{document}&#10;$\tilde M=(\tilde m_{i,j})$&#10;&#10;\end{document}"/>
  <p:tag name="IGUANATEXSIZE" val="26"/>
  <p:tag name="IGUANATEXCURSOR" val="10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0.7124"/>
  <p:tag name="LATEXADDIN" val="\documentclass{article}&#10;\usepackage{amsmath}&#10;\pagestyle{empty}&#10;\begin{document}&#10;$(p,p)$-&#10;&#10;\end{document}"/>
  <p:tag name="IGUANATEXSIZE" val="26"/>
  <p:tag name="IGUANATEXCURSOR" val="88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78.7027"/>
  <p:tag name="LATEXADDIN" val="\documentclass{article}&#10;\usepackage{amsmath}&#10;\pagestyle{empty}&#10;\begin{document}&#10;$(L^2,p)$-&#10;&#10;\end{document}"/>
  <p:tag name="IGUANATEXSIZE" val="26"/>
  <p:tag name="IGUANATEXCURSOR" val="9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0.7124"/>
  <p:tag name="LATEXADDIN" val="\documentclass{article}&#10;\usepackage{amsmath}&#10;\pagestyle{empty}&#10;\begin{document}&#10;$(p,p)$-&#10;&#10;\end{document}"/>
  <p:tag name="IGUANATEXSIZE" val="26"/>
  <p:tag name="IGUANATEXCURSOR" val="88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77.4278"/>
  <p:tag name="LATEXADDIN" val="\documentclass{article}&#10;\usepackage{amsmath}&#10;\pagestyle{empty}&#10;\begin{document}&#10;$L^2+L+1$ &#10;\end{document}"/>
  <p:tag name="IGUANATEXSIZE" val="26"/>
  <p:tag name="IGUANATEXCURSOR" val="9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799.025"/>
  <p:tag name="LATEXADDIN" val="\documentclass{article}&#10;\usepackage{amsmath}&#10;\pagestyle{empty}&#10;\begin{document}&#10;$D^c= Z_p \backslash D=\{b_0, b_1, \ldots, b_{L^2-1}\}$.\end{document}"/>
  <p:tag name="IGUANATEXSIZE" val="26"/>
  <p:tag name="IGUANATEXCURSOR" val="13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284.9644"/>
  <p:tag name="LATEXADDIN" val="\documentclass{article}&#10;\usepackage{amsmath}&#10;\pagestyle{empty}&#10;\begin{document}&#10;&#10;$L+1$&#10;&#10;\end{document}"/>
  <p:tag name="IGUANATEXSIZE" val="26"/>
  <p:tag name="IGUANATEXCURSOR" val="8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$L^2$&#10;&#10;\end{document}"/>
  <p:tag name="IGUANATEXSIZE" val="26"/>
  <p:tag name="IGUANATEXCURSOR" val="8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76.9779"/>
  <p:tag name="LATEXADDIN" val="\documentclass{article}&#10;\usepackage{amsmath}&#10;\pagestyle{empty}&#10;\begin{document}&#10;&#10;$D^c$.&#10;&#10;\end{document}"/>
  <p:tag name="IGUANATEXSIZE" val="26"/>
  <p:tag name="IGUANATEXCURSOR" val="8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043.12"/>
  <p:tag name="LATEXADDIN" val="\documentclass{article}&#10;\usepackage{amsmath}&#10;\pagestyle{empty}&#10;\begin{document}&#10;$i,j=0,1,\ldots, p-1$&#10;&#10;&#10;\end{document}"/>
  <p:tag name="IGUANATEXSIZE" val="26"/>
  <p:tag name="IGUANATEXCURSOR" val="9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001.5"/>
  <p:tag name="LATEXADDIN" val="\documentclass{article}&#10;\usepackage{amsmath}&#10;\pagestyle{empty}&#10;\begin{document}&#10;&#10;$&#10;c_{i,j}= \left\{\begin{array}{ll}&#10;              (j \mod L^2) &amp;\mbox{if $\tilde m_{i,j} \in D$}\\&#10;              \ell &amp;\mbox{if $\tilde m_{i,j}=b_\ell$}&#10;              \end{array}&#10;              \right..&#10;$&#10;&#10;\end{document}"/>
  <p:tag name="IGUANATEXSIZE" val="26"/>
  <p:tag name="IGUANATEXCURSOR" val="81"/>
  <p:tag name="TRANSPARENCY" val="True"/>
  <p:tag name="FILENAME" val=""/>
  <p:tag name="LATEXENGINEID" val="0"/>
  <p:tag name="TEMPFOLDER" val=".\"/>
  <p:tag name="LATEXFORMHEIGHT" val="312"/>
  <p:tag name="LATEXFORMWIDTH" val="491.2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284.9644"/>
  <p:tag name="LATEXADDIN" val="\documentclass{article}&#10;\usepackage{amsmath}&#10;\pagestyle{empty}&#10;\begin{document}&#10;&#10;$L+1$&#10;&#10;\end{document}"/>
  <p:tag name="IGUANATEXSIZE" val="26"/>
  <p:tag name="IGUANATEXCURSOR" val="8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52.2309"/>
  <p:tag name="LATEXADDIN" val="\documentclass{article}&#10;\usepackage{amsmath}&#10;\pagestyle{empty}&#10;\begin{document}&#10;&#10;$j^{th}$ &#10;&#10;&#10;\end{document}"/>
  <p:tag name="IGUANATEXSIZE" val="26"/>
  <p:tag name="IGUANATEXCURSOR" val="9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25.9843"/>
  <p:tag name="LATEXADDIN" val="\documentclass{article}&#10;\usepackage{amsmath}&#10;\pagestyle{empty}&#10;\begin{document}&#10;&#10;$\tilde M$ &#10;&#10;\end{document}"/>
  <p:tag name="IGUANATEXSIZE" val="26"/>
  <p:tag name="IGUANATEXCURSOR" val="9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34.4207"/>
  <p:tag name="LATEXADDIN" val="\documentclass{article}&#10;\usepackage{amsmath}&#10;\pagestyle{empty}&#10;\begin{document}&#10;&#10;$(j \mod L^2)$ &#10;&#10;\end{document}"/>
  <p:tag name="IGUANATEXSIZE" val="26"/>
  <p:tag name="IGUANATEXCURSOR" val="8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$L^2$ &#10;&#10;\end{document}"/>
  <p:tag name="IGUANATEXSIZE" val="26"/>
  <p:tag name="IGUANATEXCURSOR" val="8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4.4844"/>
  <p:tag name="LATEXADDIN" val="\documentclass{article}&#10;\usepackage{amsmath}&#10;\pagestyle{empty}&#10;\begin{document}&#10;&#10;$L^2$ &#10;&#10;\end{document}"/>
  <p:tag name="IGUANATEXSIZE" val="26"/>
  <p:tag name="IGUANATEXCURSOR" val="8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069.366"/>
  <p:tag name="LATEXADDIN" val="\documentclass{article}&#10;\usepackage{amsmath}&#10;\pagestyle{empty}&#10;\begin{document}&#10;&#10;$\{0,1,2, \ldots, L^2-1\}$.&#10;&#10;\end{document}"/>
  <p:tag name="IGUANATEXSIZE" val="26"/>
  <p:tag name="IGUANATEXCURSOR" val="108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2149"/>
  <p:tag name="LATEXADDIN" val="\documentclass{article}&#10;\usepackage{amsmath}&#10;\pagestyle{empty}&#10;\begin{document}&#10;&#10;$p \times p$ &#10;&#10;\end{document}"/>
  <p:tag name="IGUANATEXSIZE" val="26"/>
  <p:tag name="IGUANATEXCURSOR" val="9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13.6857"/>
  <p:tag name="LATEXADDIN" val="\documentclass{article}&#10;\usepackage{amsmath}&#10;\pagestyle{empty}&#10;\begin{document}&#10;&#10;$C=(c_{i,j})$&#10;&#10;\end{document}"/>
  <p:tag name="IGUANATEXSIZE" val="26"/>
  <p:tag name="IGUANATEXCURSOR" val="9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17.9602"/>
  <p:tag name="LATEXADDIN" val="\documentclass{article}&#10;\usepackage{amsmath}&#10;\pagestyle{empty}&#10;\begin{document}&#10;&#10;$\tau = 0.$&#10;&#10;&#10;\end{document}"/>
  <p:tag name="IGUANATEXSIZE" val="20"/>
  <p:tag name="IGUANATEXCURSOR" val="9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8.4665"/>
  <p:tag name="LATEXADDIN" val="\documentclass{article}&#10;\usepackage{amsmath}&#10;\pagestyle{empty}&#10;\begin{document}&#10;$7 \times 7$ &#10;\end{document}"/>
  <p:tag name="IGUANATEXSIZE" val="26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13.6857"/>
  <p:tag name="LATEXADDIN" val="\documentclass{article}&#10;\usepackage{amsmath}&#10;\pagestyle{empty}&#10;\begin{document}&#10;&#10;$C=(c_{i,j})$&#10;&#10;\end{document}"/>
  <p:tag name="IGUANATEXSIZE" val="26"/>
  <p:tag name="IGUANATEXCURSOR" val="9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91.526"/>
  <p:tag name="LATEXADDIN" val="\documentclass{article}&#10;\usepackage{amsmath,xcolor}&#10;\pagestyle{empty}&#10;\begin{document}&#10;&#10;$&#10;c_{i,j}= \left\{\begin{array}{ll}&#10;              (j \mod {{\color{red} 4}} ) &amp;\mbox{if $\tilde m_{i,j} \in D $}\\&#10;              \ell &amp;\mbox{if $\tilde m_{i,j}=b_\ell $}&#10;              \end{array}&#10;              \right.&#10;$&#10;&#10;\end{document}"/>
  <p:tag name="IGUANATEXSIZE" val="26"/>
  <p:tag name="IGUANATEXCURSOR" val="305"/>
  <p:tag name="TRANSPARENCY" val="True"/>
  <p:tag name="FILENAME" val=""/>
  <p:tag name="LATEXENGINEID" val="0"/>
  <p:tag name="TEMPFOLDER" val=".\"/>
  <p:tag name="LATEXFORMHEIGHT" val="312"/>
  <p:tag name="LATEXFORMWIDTH" val="746.2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1650.544"/>
  <p:tag name="LATEXADDIN" val="\documentclass{article}&#10;\usepackage{amsmath, xcolor}&#10;\pagestyle{empty}&#10;\begin{document}&#10;&#10;$$&#10;\Rightarrow&#10;\left [ \begin{array}{lllllll}&#10;{\bf 0} &amp; * &amp; * &amp; {\underline {\bf 3}} &amp; * &amp; * &amp; {\bf 2} \\&#10;* &amp; {\bf 1} &amp; * &amp; {\bf 3} &amp; * &amp; {\bf 1} &amp; *  \\&#10;{\bf 0} &amp; * &amp; * &amp; * &amp; * &amp; * &amp; {\bf 2}  \\&#10;* &amp; * &amp; {\underline {\bf 2}} &amp; {\bf 3} &amp; {\underline {\bf 0}} &amp; * &amp; * \\&#10;* &amp; * &amp; {\bf 2} &amp; * &amp; {\bf 0} &amp; * &amp; * \\&#10;* &amp; {\underline {\bf 1}} &amp; * &amp; * &amp; * &amp; {\underline {\bf 1}} &amp; * \\&#10;{\underline {\bf 0}} &amp; {\bf 1} &amp; {\bf 2} &amp; * &amp; {\bf 0} &amp; {\bf 1} &amp; {\underline {\bf 2}} \\&#10;\end{array}&#10;\right ]&#10;$$&#10;&#10;\end{document}"/>
  <p:tag name="IGUANATEXSIZE" val="26"/>
  <p:tag name="IGUANATEXCURSOR" val="577"/>
  <p:tag name="TRANSPARENCY" val="True"/>
  <p:tag name="FILENAME" val=""/>
  <p:tag name="LATEXENGINEID" val="0"/>
  <p:tag name="TEMPFOLDER" val=".\"/>
  <p:tag name="LATEXFORMHEIGHT" val="446.25"/>
  <p:tag name="LATEXFORMWIDTH" val="908.2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1728.534"/>
  <p:tag name="LATEXADDIN" val="\documentclass{article}&#10;\usepackage{amsmath, xcolor}&#10;\pagestyle{empty}&#10;\begin{document}&#10;&#10;$$&#10;\tilde M =&#10;\left [ \begin{array}{lllllll}&#10;{\color{red}1} &amp; 2 &amp; 4 &amp; {\underline{\color{red}0}} &amp; 4 &amp; 2 &amp; {\color{red}1} \\&#10;2 &amp; {\color{red}3} &amp; 5 &amp; {\color{red}1} &amp; 5 &amp; {\color{red}3} &amp; 2  \\&#10;{\color{red}3} &amp; 4 &amp; 6 &amp; 2 &amp; 6 &amp; 4 &amp; {\color{red}3}  \\&#10;4 &amp; 5 &amp; {\underline{\color{red}0}} &amp; {\color{red}3} &amp; {\underline{\color{red}0}} &amp; 5 &amp; 4 \\&#10;5 &amp; 6 &amp; {\color{red}1} &amp; 4 &amp; {\color{red}1} &amp; 6 &amp; 5 \\&#10;6 &amp; {\underline{\color{red}0}} &amp; 2 &amp; 5 &amp; 2 &amp; {\underline{\color{red}0}} &amp; 6 \\&#10;{\underline{\color{red}0}} &amp; {\color{red}1} &amp; {\color{red}3} &amp; 6 &amp; {\color{red}3} &amp; {\color{red}1} &amp; {\underline{\color{red}0}} \\&#10;\end{array}&#10;\right ]&#10;$$&#10;&#10;\end{document}"/>
  <p:tag name="IGUANATEXSIZE" val="26"/>
  <p:tag name="IGUANATEXCURSOR" val="717"/>
  <p:tag name="TRANSPARENCY" val="True"/>
  <p:tag name="FILENAME" val=""/>
  <p:tag name="LATEXENGINEID" val="0"/>
  <p:tag name="TEMPFOLDER" val=".\"/>
  <p:tag name="LATEXFORMHEIGHT" val="446.25"/>
  <p:tag name="LATEXFORMWIDTH" val="908.2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1952.006"/>
  <p:tag name="LATEXADDIN" val="\documentclass{article}&#10;\usepackage{amsmath, xcolor}&#10;\pagestyle{empty}&#10;\begin{document}&#10;&#10;$$&#10;\Rightarrow&#10;\left [ \begin{array}{lllllll}&#10;{\bf 0} &amp; 0 &amp; 1 &amp; {\underline {\bf 3}} &amp; 1 &amp; 0 &amp; {\bf 2} \\&#10;{\color{blue}0} &amp; {\bf 1} &amp; 2 &amp; {\bf 3} &amp; 2 &amp; {\bf 1} &amp; 0  \\&#10;{\bf 0} &amp; 1 &amp; 3 &amp; 0 &amp; 3 &amp; 1 &amp; {\bf 2}  \\&#10;{\color{blue}1} &amp; 2 &amp; {\underline {\bf 2}} &amp; {\bf 3} &amp; {\underline {\bf 0}} &amp; 2 &amp; 1 \\&#10;{\color{blue}2} &amp; 3 &amp; {\bf 2} &amp; 1 &amp; {\bf 0} &amp; 3 &amp; 2 \\&#10;{\color{blue}3} &amp; {\underline {\bf 1}} &amp; 0 &amp; 2 &amp; 0 &amp; {\underline {\bf 1}} &amp; 3 \\&#10;{\underline {\bf 0}} &amp; {\bf 1} &amp; {\bf 2} &amp; 3 &amp; {\bf 0} &amp; {\bf 1} &amp; {\underline {\bf 2}} \\&#10;\end{array}&#10;\right ]&#10;= C&#10;$$&#10;&#10;\end{document}"/>
  <p:tag name="IGUANATEXSIZE" val="26"/>
  <p:tag name="IGUANATEXCURSOR" val="455"/>
  <p:tag name="TRANSPARENCY" val="True"/>
  <p:tag name="FILENAME" val=""/>
  <p:tag name="LATEXENGINEID" val="0"/>
  <p:tag name="TEMPFOLDER" val=".\"/>
  <p:tag name="LATEXFORMHEIGHT" val="446.25"/>
  <p:tag name="LATEXFORMWIDTH" val="908.2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1728.534"/>
  <p:tag name="LATEXADDIN" val="\documentclass{article}&#10;\usepackage{amsmath, xcolor}&#10;\pagestyle{empty}&#10;\begin{document}&#10;&#10;$$&#10;\tilde M =&#10;\left [ \begin{array}{lllllll}&#10;{\color{red}1} &amp; 2 &amp; 4 &amp; {\underline{\color{red}0}} &amp; 4 &amp; 2 &amp; {\color{red}1} \\&#10;{\color{blue}2} &amp; {\color{red}3} &amp; 5 &amp; {\color{red}1} &amp; 5 &amp; {\color{red}3} &amp; 2  \\&#10;{\color{red}3} &amp; 4 &amp; 6 &amp; 2 &amp; 6 &amp; 4 &amp; {\color{red}3}  \\&#10;{\color{blue}4} &amp; 5 &amp; {\underline{\color{red}0}} &amp; {\color{red}3} &amp; {\underline{\color{red}0}} &amp; 5 &amp; 4 \\&#10;{\color{blue}5} &amp; 6 &amp; {\color{red}1} &amp; 4 &amp; {\color{red}1} &amp; 6 &amp; 5 \\&#10;{\color{blue}6} &amp; {\underline{\color{red}0}} &amp; 2 &amp; 5 &amp; 2 &amp; {\underline{\color{red}0}} &amp; 6 \\&#10;{\underline{\color{red}0}} &amp; {\color{red}1} &amp; {\color{red}3} &amp; 6 &amp; {\color{red}3} &amp; {\color{red}1} &amp; {\underline{\color{red}0}} \\&#10;\end{array}&#10;\right ]&#10;$$&#10;&#10;\end{document}"/>
  <p:tag name="IGUANATEXSIZE" val="26"/>
  <p:tag name="IGUANATEXCURSOR" val="542"/>
  <p:tag name="TRANSPARENCY" val="True"/>
  <p:tag name="FILENAME" val=""/>
  <p:tag name="LATEXENGINEID" val="0"/>
  <p:tag name="TEMPFOLDER" val=".\"/>
  <p:tag name="LATEXFORMHEIGHT" val="446.25"/>
  <p:tag name="LATEXFORMWIDTH" val="908.25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37.6827"/>
  <p:tag name="LATEXADDIN" val="\documentclass{article}&#10;\usepackage{amsmath,xcolor}&#10;\pagestyle{empty}&#10;\begin{document}&#10;&#10;$= {\color{red}\{0,1,3\}}$&#10;&#10;&#10;\end{document}"/>
  <p:tag name="IGUANATEXSIZE" val="20"/>
  <p:tag name="IGUANATEXCURSOR" val="5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1728.534"/>
  <p:tag name="LATEXADDIN" val="\documentclass{article}&#10;\usepackage{amsmath, xcolor}&#10;\pagestyle{empty}&#10;\begin{document}&#10;&#10;$$&#10;\tilde{M}=&#10;\left [ \begin{array}{lllllll}&#10;1 &amp; 2 &amp; 4 &amp; \underline{\color{red}0} &amp; 4 &amp; 2 &amp; 1 \\&#10;2 &amp; 3 &amp; 5 &amp; 1 &amp; 5 &amp; 3 &amp; 2  \\&#10;3 &amp; 4 &amp; 6 &amp; 2 &amp; 6 &amp; 4 &amp; 3  \\&#10;4 &amp; 5 &amp; \underline{\color{red}0} &amp; 3 &amp; \underline{\color{red}0} &amp; 5 &amp; 4 \\&#10;5 &amp; 6 &amp; 1 &amp; 4 &amp; 1 &amp; 6 &amp; 5 \\&#10;6 &amp; \underline{\color{red}0} &amp; 2 &amp; 5 &amp; 2 &amp; \underline{\color{red}0} &amp; 6 \\&#10;\underline{\color{red}0} &amp; 1 &amp; 3 &amp; 6 &amp; 3 &amp; 1 &amp; \underline{\color{red}0} \\&#10;\end{array}&#10;\right ]&#10;$$&#10;&#10;\end{document}"/>
  <p:tag name="IGUANATEXSIZE" val="26"/>
  <p:tag name="IGUANATEXCURSOR" val="49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26.9216"/>
  <p:tag name="LATEXADDIN" val="\documentclass{article}&#10;\usepackage{amsmath,xcolor}&#10;\pagestyle{empty}&#10;\begin{document}&#10;&#10;${\color{blue} \ell = 0,1,2,3}$&#10;&#10;\end{document}"/>
  <p:tag name="IGUANATEXSIZE" val="20"/>
  <p:tag name="IGUANATEXCURSOR" val="10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2.1409"/>
  <p:tag name="ORIGINALWIDTH" val="1051.369"/>
  <p:tag name="LATEXADDIN" val="\documentclass{article}&#10;\usepackage{amsmath}&#10;\pagestyle{empty}&#10;\begin{document}&#10;&#10;\noindent&#10;$1-0 \equiv 1 ~~~ (\text{mod } 7)$\\&#10;$3-1 \equiv 2 ~~~ (\text{mod } 7)$\\&#10;$3-0 \equiv 3 ~~~ (\text{mod } 7)$\\&#10;$0-3 \equiv 4 ~~~ (\text{mod } 7)$\\&#10;$1-3 \equiv 5 ~~~ (\text{mod } 7)$\\&#10;$0-1 \equiv 6 ~~~ (\text{mod } 7)$\\&#10;&#10;\end{document}"/>
  <p:tag name="IGUANATEXSIZE" val="26"/>
  <p:tag name="IGUANATEXCURSOR" val="279"/>
  <p:tag name="TRANSPARENCY" val="True"/>
  <p:tag name="FILENAME" val=""/>
  <p:tag name="LATEXENGINEID" val="0"/>
  <p:tag name="TEMPFOLDER" val=".\"/>
  <p:tag name="LATEXFORMHEIGHT" val="319.5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61.3798"/>
  <p:tag name="LATEXADDIN" val="\documentclass{article}&#10;\usepackage{amsmath,xcolor}&#10;\pagestyle{empty}&#10;\begin{document}&#10;&#10;$\in {\color{blue}D^c=\{2,4,5,6\}}$&#10;&#10;\end{document}"/>
  <p:tag name="IGUANATEXSIZE" val="20"/>
  <p:tag name="IGUANATEXCURSOR" val="12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761.53"/>
  <p:tag name="LATEXADDIN" val="\documentclass{article}&#10;\usepackage{amsmath, xcolor}&#10;\pagestyle{empty}&#10;\begin{document}&#10;&#10;$$&#10;\tilde M =&#10;\left [ \begin{array}{lllllll}&#10;{\color{red}1} &amp; 2 &amp; 4 &amp; {\color{red}0} &amp; 4 &amp; 2 &amp; {\color{red}1} \\&#10;{\color{blue}2} &amp; {\color{red}3} &amp; 5 &amp; {\color{red}1} &amp; 5 &amp; {\color{red}3} &amp; 2  \\&#10;{\color{red}3} &amp; 4 &amp; 6 &amp; 2 &amp; 6 &amp; 4 &amp; {\color{red}3}  \\&#10;{\color{blue}4} &amp; 5 &amp; {\color{red}0} &amp; {\color{red}3} &amp; {\color{red}0} &amp; 5 &amp; 4 \\&#10;{\color{blue}5} &amp; 6 &amp; {\color{red}1} &amp; 4 &amp; {\color{red}1} &amp; 6 &amp; 5 \\&#10;{\color{blue}6} &amp; {\color{red}0} &amp; 2 &amp; 5 &amp; 2 &amp; {\color{red}0} &amp; 6 \\&#10;{\color{red}0} &amp; {\color{red}1} &amp; {\color{red}3} &amp; 6 &amp; {\color{red}3} &amp; {\color{red}1} &amp; {\color{red}0} \\&#10;\end{array}&#10;\right ]&#10;\Rightarrow&#10;\left [ \begin{array}{lllllll}&#10;{\bf 0} &amp; 0 &amp; 1 &amp; {\underline {\bf 3}} &amp; 1 &amp; 0 &amp; {\bf 2} \\&#10;0 &amp; {\bf 1} &amp; 2 &amp; {\bf 3} &amp; 2 &amp; {\bf 1} &amp; 0  \\&#10;{\bf 0} &amp; 1 &amp; 3 &amp; 0 &amp; 3 &amp; 1 &amp; {\bf 2}  \\&#10;1 &amp; 2 &amp; {\underline {\bf 2}} &amp; {\bf 3} &amp; {\underline {\bf 0}} &amp; 2 &amp; 1 \\&#10;2 &amp; 3 &amp; {\bf 2} &amp; 1 &amp; {\bf 0} &amp; 3 &amp; 2 \\&#10;3 &amp; {\underline {\bf 1}} &amp; 0 &amp; 2 &amp; 0 &amp; {\underline {\bf 1}} &amp; 3 \\&#10;{\underline {\bf 0}} &amp; {\bf 1} &amp; {\bf 2} &amp; 3 &amp; {\bf 0} &amp; {\bf 1} &amp; {\underline {\bf 2}} \\&#10;\end{array}&#10;\right ]&#10;= C&#10;$$&#10;&#10;\end{document}"/>
  <p:tag name="IGUANATEXSIZE" val="26"/>
  <p:tag name="IGUANATEXCURSOR" val="506"/>
  <p:tag name="TRANSPARENCY" val="True"/>
  <p:tag name="FILENAME" val=""/>
  <p:tag name="LATEXENGINEID" val="0"/>
  <p:tag name="TEMPFOLDER" val=".\"/>
  <p:tag name="LATEXFORMHEIGHT" val="446.25"/>
  <p:tag name="LATEXFORMWIDTH" val="908.25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4286.464"/>
  <p:tag name="LATEXADDIN" val="\documentclass{article}&#10;\usepackage{amsmath}&#10;\pagestyle{empty}&#10;\begin{document}&#10;&#10;If $L$ is a prime power  and $L^2+L+1$ is a prime, then Algorithm 1 constructs an $(L^2,p)$-MACH matrix with $p=L^2+L+1$.&#10;&#10;&#10;\end{document}"/>
  <p:tag name="IGUANATEXSIZE" val="20"/>
  <p:tag name="IGUANATEXCURSOR" val="14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186.727"/>
  <p:tag name="LATEXADDIN" val="\documentclass{article}&#10;\usepackage{amsmath}&#10;\pagestyle{empty}&#10;\begin{document}&#10;&#10;$&#10;c_{i,j}= \left\{\begin{array}{ll}&#10;              (j \mod L^2) &amp;\mbox{if $\tilde m_{i,j} \in D$}\\&#10;              \ell &amp;\mbox{if $\tilde m_{i,j}=b_\ell$}&#10;              \end{array}&#10;              \right. (21)&#10;$&#10;&#10;\end{document}"/>
  <p:tag name="IGUANATEXSIZE" val="26"/>
  <p:tag name="IGUANATEXCURSOR" val="286"/>
  <p:tag name="TRANSPARENCY" val="True"/>
  <p:tag name="FILENAME" val=""/>
  <p:tag name="LATEXENGINEID" val="0"/>
  <p:tag name="TEMPFOLDER" val=".\"/>
  <p:tag name="LATEXFORMHEIGHT" val="312"/>
  <p:tag name="LATEXFORMWIDTH" val="491.25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62.6921"/>
  <p:tag name="LATEXADDIN" val="\documentclass{article}&#10;\usepackage{amsmath}&#10;\pagestyle{empty}&#10;\begin{document}&#10;&#10;$(N, 2p^2)$-&#10;&#10;\end{document}"/>
  <p:tag name="IGUANATEXSIZE" val="26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4.9568"/>
  <p:tag name="LATEXADDIN" val="\documentclass{article}&#10;\usepackage{amsmath}&#10;\pagestyle{empty}&#10;\begin{document}&#10;&#10;$(N, p)$-&#10;&#10;\end{document}"/>
  <p:tag name="IGUANATEXSIZE" val="26"/>
  <p:tag name="IGUANATEXCURSOR" val="9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4.9568"/>
  <p:tag name="LATEXADDIN" val="\documentclass{article}&#10;\usepackage{amsmath}&#10;\pagestyle{empty}&#10;\begin{document}&#10;&#10;$(N, p)$-&#10;&#10;\end{document}"/>
  <p:tag name="IGUANATEXSIZE" val="26"/>
  <p:tag name="IGUANATEXCURSOR" val="9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13.6857"/>
  <p:tag name="LATEXADDIN" val="\documentclass{article}&#10;\usepackage{amsmath}&#10;\pagestyle{empty}&#10;\begin{document}&#10;&#10;$C=(c_{i,j})$ &#10;&#10;\end{document}"/>
  <p:tag name="IGUANATEXSIZE" val="26"/>
  <p:tag name="IGUANATEXCURSOR" val="9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43.4571"/>
  <p:tag name="LATEXADDIN" val="\documentclass{article}&#10;\usepackage{amsmath}&#10;\pagestyle{empty}&#10;\begin{document}&#10;&#10;$p \times 2p$&#10;&#10;\end{document}"/>
  <p:tag name="IGUANATEXSIZE" val="26"/>
  <p:tag name="IGUANATEXCURSOR" val="9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1043.12"/>
  <p:tag name="LATEXADDIN" val="\documentclass{article}&#10;\usepackage{amsmath}&#10;\pagestyle{empty}&#10;\begin{document}&#10;&#10;$$\tilde C=(\tilde c_{i,j})=(C|C).$$&#10;&#10;\end{document}"/>
  <p:tag name="IGUANATEXSIZE" val="26"/>
  <p:tag name="IGUANATEXCURSOR" val="11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8.3765"/>
  <p:tag name="LATEXADDIN" val="\documentclass{article}&#10;\usepackage{amsmath}&#10;\pagestyle{empty}&#10;\begin{document}&#10;&#10;$D=\{0,1,3\} \subset Z_7 $&#10;&#10;\end{document}"/>
  <p:tag name="IGUANATEXSIZE" val="20"/>
  <p:tag name="IGUANATEXCURSOR" val="10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513.6857"/>
  <p:tag name="LATEXADDIN" val="\documentclass{article}&#10;\usepackage{amsmath}&#10;\pagestyle{empty}&#10;\begin{document}&#10;&#10;$\tilde C=(\tilde c_{i,j})$&#10;&#10;\end{document}"/>
  <p:tag name="IGUANATEXSIZE" val="26"/>
  <p:tag name="IGUANATEXCURSOR" val="10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421.072"/>
  <p:tag name="LATEXADDIN" val="\documentclass{article}&#10;\usepackage{amsmath}&#10;\pagestyle{empty}&#10;\begin{document}&#10;&#10;$\{c(t), t=0, 1, \ldots, 2p^2-1\}$ &#10;&#10;\end{document}"/>
  <p:tag name="IGUANATEXSIZE" val="26"/>
  <p:tag name="IGUANATEXCURSOR" val="11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13.6857"/>
  <p:tag name="LATEXADDIN" val="\documentclass{article}&#10;\usepackage{amsmath}&#10;\pagestyle{empty}&#10;\begin{document}&#10;&#10;$c(t)=\tilde c_{i,j}$ &#10;&#10;\end{document}"/>
  <p:tag name="IGUANATEXSIZE" val="26"/>
  <p:tag name="IGUANATEXCURSOR" val="10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24.6719"/>
  <p:tag name="LATEXADDIN" val="\documentclass{article}&#10;\usepackage{amsmath}&#10;\pagestyle{empty}&#10;\begin{document}&#10;&#10;$i=\lfloor t/(2p) \rfloor$ &#10;&#10;\end{document}"/>
  <p:tag name="IGUANATEXSIZE" val="26"/>
  <p:tag name="IGUANATEXCURSOR" val="9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11.286"/>
  <p:tag name="LATEXADDIN" val="\documentclass{article}&#10;\usepackage{amsmath}&#10;\pagestyle{empty}&#10;\begin{document}&#10;$j=(t \mod (2p)) = (t \mod p)$.&#10;&#10;\end{document}"/>
  <p:tag name="IGUANATEXSIZE" val="26"/>
  <p:tag name="IGUANATEXCURSOR" val="10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275.591"/>
  <p:tag name="LATEXADDIN" val="\documentclass{article}&#10;\usepackage{amsmath}&#10;\pagestyle{empty}&#10;\begin{document}&#10;$$&#10;\tilde C = &#10;\begin{array}{cc}&#10;\left [ \begin{array}{lllllll|lllllll}&#10;{\bf 0} &amp; 0 &amp; 1 &amp; {\underline {\bf 3}} &amp; 1 &amp; 0 &amp; {\bf 2} &amp;  {\bf 0} &amp; 0 &amp; 1 &amp; {\underline {\bf 3}} &amp; 1 &amp; 0 &amp; {\bf 2} \\&#10;0 &amp; {\bf 1} &amp; 2 &amp; {\bf 3} &amp; 2 &amp; {\bf 1} &amp; 0 &amp;            0 &amp; {\bf 1} &amp; 2 &amp; {\bf 3} &amp; 2 &amp; {\bf 1} &amp; 0 \\&#10;{\bf 0} &amp; 1 &amp; 3 &amp; 0 &amp; 3 &amp; 1 &amp; {\bf 2} &amp;      {\bf 0} &amp; 1 &amp; 3 &amp; 0 &amp; 3 &amp; 1 &amp; {\bf 2} \\&#10;1 &amp; 2 &amp; {\underline {\bf 2}} &amp; {\bf 3} &amp; {\underline {\bf 0}} &amp; 2 &amp; 1 &amp;    1 &amp; 2 &amp; {\underline {\bf 2}} &amp; {\bf 3} &amp; {\underline {\bf 0}} &amp; 2 &amp; 1 \\&#10;2 &amp; 3 &amp; {\bf 2} &amp; 1 &amp; {\bf 0} &amp; 3 &amp; 2 &amp;        2 &amp; 3 &amp; {\bf 2} &amp; 1 &amp; {\bf 0} &amp; 3 &amp; 2\\&#10;3 &amp; {\underline {\bf 1}} &amp; 0 &amp; 2 &amp; 0 &amp; {\underline {\bf 1}} &amp; 3 &amp;    3 &amp; {\underline {\bf 1}} &amp; 0 &amp; 2 &amp; 0 &amp; {\underline {\bf 1}} &amp; 3  \\&#10;{\underline {\bf 0}} &amp; {\bf 1} &amp; {\bf 2} &amp; 3 &amp; {\bf 0} &amp; {\bf 1} &amp; {\underline {\bf 2}} &amp;  {\underline {\bf 0}} &amp; {\bf 1} &amp; {\bf 2} &amp; 3 &amp; {\bf 0} &amp; {\bf 1} &amp; {\underline {\bf 2}} \\&#10;\end{array}&#10;\right ]  .&#10;\end{array}&#10;$$&#10;&#10;\end{document}"/>
  <p:tag name="IGUANATEXSIZE" val="20"/>
  <p:tag name="IGUANATEXCURSOR" val="1054"/>
  <p:tag name="TRANSPARENCY" val="True"/>
  <p:tag name="FILENAME" val=""/>
  <p:tag name="LATEXENGINEID" val="0"/>
  <p:tag name="TEMPFOLDER" val=".\"/>
  <p:tag name="LATEXFORMHEIGHT" val="441.75"/>
  <p:tag name="LATEXFORMWIDTH" val="906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4.1807"/>
  <p:tag name="ORIGINALWIDTH" val="2434.946"/>
  <p:tag name="LATEXADDIN" val="\documentclass{article}&#10;\usepackage{amsmath}&#10;\pagestyle{empty}&#10;\begin{document}&#10;&#10;$&#10;0,0,1,3,1,0,2, 0,0,1,3,1,0,2, 0,1,2,3,2,1,0,\\&#10;\indent 0,1,2,3,2,1,0, 0,1,3,0,3,1,2,  0,1,3,0,3,1,2,\\&#10;\indent\cdots \\&#10;\indent 3,1,0,2,0,1,3, 0,1,2,3,0,1,2,  0,1,2,3,0,1,2.&#10;$&#10;&#10;\end{document}"/>
  <p:tag name="IGUANATEXSIZE" val="20"/>
  <p:tag name="IGUANATEXCURSOR" val="21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2.9283"/>
  <p:tag name="ORIGINALWIDTH" val="4291.713"/>
  <p:tag name="LATEXADDIN" val="\documentclass{article}&#10;\usepackage{amsmath}&#10;\pagestyle{empty}&#10;\begin{document}&#10;&#10;Suppose that the matrix $C=(c_{i,j})$ with $i,j=0,1,\ldots, p-1$ is an $(N,p)$-MACH matrix.&#10;Construct the sequence $\{c(t), 0 \le t \le 2p^2-1 \}$ by letting&#10;$c(t)=c_{i,j}$ with $i=\lfloor t/(2p) \rfloor$ and $j=(t \mod p)$.&#10;Then the sequence $\{c(t), 0 \le t \le 2p^2-1 \}$ is an $(N, 2p^2)$-MACH sequence.&#10;&#10;\end{document}"/>
  <p:tag name="IGUANATEXSIZE" val="26"/>
  <p:tag name="IGUANATEXCURSOR" val="372"/>
  <p:tag name="TRANSPARENCY" val="True"/>
  <p:tag name="FILENAME" val=""/>
  <p:tag name="LATEXENGINEID" val="0"/>
  <p:tag name="TEMPFOLDER" val=".\"/>
  <p:tag name="LATEXFORMHEIGHT" val="312"/>
  <p:tag name="LATEXFORMWIDTH" val="662.25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2.239"/>
  <p:tag name="ORIGINALWIDTH" val="2830.146"/>
  <p:tag name="LATEXADDIN" val="\documentclass{article}&#10;\usepackage{amsmath,xcolor}&#10;\pagestyle{empty}&#10;\begin{document}&#10;\newcommand{\rr}[1]{{\color{red} #1}}&#10;\newcommand{\rb}[1]{{\color{blue} #1}}&#10;&#10;$&#10;\begin{array}{cc}&#10;\left [ \begin{array}{lllllll|lllllll}&#10;{\bf 0} &amp; 0 &amp; 1 &amp; {\underline {\bf 3}} &amp; 1 &amp; 0 &amp; {\bf 2} &amp;  {\bf 0} &amp; 0 &amp; 1 &amp; {\underline {\bf 3}} &amp; 1 &amp; 0 &amp; {\bf 2} \\&#10;0 &amp; {\bf 1} &amp; 2 &amp; {\bf 3} &amp; 2 &amp; {\bf 1} &amp; 0 &amp;            0 &amp; {\bf 1} &amp; 2 &amp; {\bf 3} &amp; 2 &amp; {\bf 1} &amp; 0 \\&#10;{\bf 0} &amp; 1 &amp; 3 &amp; 0 &amp; \rr 3 &amp; \rr 1 &amp; \rr {\bf 2} &amp;   \rr   {\bf 0} &amp; \rr 1 &amp; \rr 3 &amp; \rr 0 &amp; \rb 3 &amp; \rb 1 &amp; \rb   {\bf 2} \\&#10;\rb 1 &amp; \rb 2 &amp; \rb {\underline {\bf 2}} &amp; \rb {\bf 3} &amp; \rr {\underline {\bf 0}} &amp; \rr 2 &amp; \rr 1 &amp;   \rr 1 &amp; \rr 2 &amp; \rr {\underline {\bf 2}} &amp; \rr {\bf 3} &amp; \rb  {\underline {\bf 0}} &amp; \rb 2 &amp; \rb 1 \\&#10;\rb 2 &amp; \rb 3 &amp; \rb {\bf 2} &amp; \rb 1 &amp; \rr {\bf 0} &amp; \rr 3 &amp; \rr 2 &amp;       \rr 2 &amp; \rr 3 &amp; \rr {\bf 2} &amp; \rr  1 &amp; \rb {\bf 0} &amp; \rb 3 &amp; \rb 2\\&#10;\rb 3 &amp; \rb {\underline {\bf 1}} &amp; \rb  0 &amp; \rb 2 &amp; \rr 0 &amp; \rr {\underline {\bf 1}} &amp; \rr 3 &amp;   \rr 3 &amp; \rr {\underline {\bf 1}} &amp;\rr  0 &amp; \rr2 &amp; \rb 0 &amp; \rb {\underline {\bf 1}} &amp; \rb 3  \\&#10;\rb {\underline {\bf 0}} &amp; \rb {\bf 1} &amp; \rb {\bf 2} &amp; \rb 3 &amp; \rr {\bf 0} &amp; \rr {\bf 1} &amp; \rr {\underline {\bf 2}} &amp;  \rr {\underline {\bf 0}} &amp; \rr {\bf 1} &amp; \rr {\bf 2} &amp; \rr 3 &amp; \rb {\bf 0} &amp; \rb {\bf 1} &amp; \rb {\underline {\bf 2}} \\&#10;\rb {\bf 0} &amp; \rb 0 &amp; \rb 1 &amp; \rb {\underline {\bf 3}} &amp; \rr 1 &amp; \rr 0 &amp; \rr {\bf 2} &amp;  \rr {\bf 0} &amp; \rr 0 &amp; \rr 1 &amp; \rr {\underline {\bf 3}} &amp; \rb 1 &amp; \rb 0 &amp; \rb {\bf 2} \\&#10;\rb 0 &amp; \rb {\bf 1} &amp; \rb 2 &amp; \rb {\bf 3} &amp; \rr 2 &amp; \rr {\bf 1} &amp; \rr 0 &amp;           \rr 0 &amp; \rr {\bf 1} &amp; \rr 2 &amp; \rr {\bf 3} &amp;\rb  2 &amp; \rb {\bf 1} &amp; \rb 0 \\&#10;\rb {\bf 0} &amp; \rb 1 &amp; \rb 3 &amp; \rb 0  &amp; 3 &amp; 1 &amp; {\bf 2} &amp;      {\bf 0} &amp; 1 &amp; 3 &amp; 0 &amp; 3 &amp; 1 &amp; {\bf 2} \\&#10;1 &amp; 2 &amp; {\underline {\bf 2}} &amp; {\bf 3} &amp; {\underline {\bf 0}} &amp; 2 &amp; 1 &amp;    1 &amp; 2 &amp; {\underline {\bf 2}} &amp; {\bf 3} &amp; {\underline {\bf 0}} &amp; 2 &amp; 1 \\&#10;2 &amp; 3 &amp; {\bf 2} &amp; 1 &amp; {\bf 0} &amp; 3 &amp; 2 &amp;        2 &amp; 3 &amp; {\bf 2} &amp; 1 &amp; {\bf 0} &amp; 3 &amp; 2\\&#10;3 &amp; {\underline {\bf 1}} &amp; 0 &amp; 2 &amp; 0 &amp; {\underline {\bf 1}} &amp; 3 &amp;    3 &amp; {\underline {\bf 1}} &amp; 0 &amp; 2 &amp; 0 &amp; {\underline {\bf 1}} &amp; 3  \\&#10;{\underline {\bf 0}} &amp; {\bf 1} &amp; {\bf 2} &amp; 3 &amp; {\bf 0} &amp; {\bf 1} &amp; {\underline {\bf 2}} &amp;  {\underline {\bf 0}} &amp; {\bf 1} &amp; {\bf 2} &amp; 3 &amp; {\bf 0} &amp; {\bf 1} &amp; {\underline {\bf 2}} \\&#10;\end{array}&#10;\right ]&#10;\end{array}&#10;$&#10;&#10;\end{document}"/>
  <p:tag name="IGUANATEXSIZE" val="20"/>
  <p:tag name="IGUANATEXCURSOR" val="163"/>
  <p:tag name="TRANSPARENCY" val="True"/>
  <p:tag name="FILENAME" val=""/>
  <p:tag name="LATEXENGINEID" val="0"/>
  <p:tag name="TEMPFOLDER" val=".\"/>
  <p:tag name="LATEXFORMHEIGHT" val="534.75"/>
  <p:tag name="LATEXFORMWIDTH" val="699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2.239"/>
  <p:tag name="ORIGINALWIDTH" val="2830.146"/>
  <p:tag name="LATEXADDIN" val="\documentclass{article}&#10;\usepackage{amsmath,xcolor}&#10;\pagestyle{empty}&#10;\begin{document}&#10;\newcommand{\rr}[1]{{\color{red} #1}}&#10;\newcommand{\rb}[1]{{\color{blue} #1}}&#10;&#10;$&#10;\begin{array}{cc}&#10;\left [ \begin{array}{lllllll|lllllll}&#10;{\bf 0} &amp; 0 &amp; 1 &amp; {\underline {\bf 3}} &amp; 1 &amp; 0 &amp; {\bf 2} &amp;  {\bf 0} &amp; 0 &amp; 1 &amp; {\underline {\bf 3}} &amp; 1 &amp; 0 &amp; {\bf 2} \\&#10;0 &amp; {\bf 1} &amp; 2 &amp; {\bf 3} &amp; 2 &amp; {\bf 1} &amp; 0 &amp;            0 &amp; {\bf 1} &amp; 2 &amp; {\bf 3} &amp; 2 &amp; {\bf 1} &amp; 0 \\&#10;{\bf 0} &amp; 1 &amp; 3 &amp; 0 &amp; 3 &amp;  1 &amp; {\bf 2} &amp;      {\bf 0} &amp;  1 &amp;  3 &amp;  0 &amp; \rr 3 &amp; \rr 1 &amp; \rr   {\bf 2} \\&#10;\rr 1 &amp; \rr 2 &amp; \rr {\underline {\bf 2}} &amp; \rr {\bf 3} &amp; \rb {\underline {\bf 0}} &amp; \rb 2 &amp; \rb 1 &amp;   \rb 1 &amp; \rb 2 &amp; \rb {\underline {\bf 2}} &amp; \rb {\bf 3} &amp; \rr  {\underline {\bf 0}} &amp; \rr 2 &amp; \rr 1 \\&#10;\rr 2 &amp; \rr 3 &amp; \rr {\bf 2} &amp; \rr 1 &amp; \rb {\bf 0} &amp; \rb 3 &amp; \rb 2 &amp;       \rb 2 &amp; \rb 3 &amp; \rb {\bf 2} &amp; \rb  1 &amp; \rr {\bf 0} &amp; \rr 3 &amp; \rr 2\\&#10;\rr 3 &amp; \rr {\underline {\bf 1}} &amp; \rr  0 &amp; \rr 2 &amp; \rb 0 &amp; \rb {\underline {\bf 1}} &amp; \rb 3 &amp;   \rb 3 &amp; \rb {\underline {\bf 1}} &amp;\rb  0 &amp; \rb2 &amp; \rr 0 &amp; \rr {\underline {\bf 1}} &amp; \rr 3  \\&#10;\rr {\underline {\bf 0}} &amp; \rr {\bf 1} &amp; \rr {\bf 2} &amp; \rr 3 &amp; \rb {\bf 0} &amp; \rb {\bf 1} &amp; \rb {\underline {\bf 2}} &amp;  \rb {\underline {\bf 0}} &amp; \rb {\bf 1} &amp; \rb {\bf 2} &amp; \rb 3 &amp; \rr {\bf 0} &amp; \rr {\bf 1} &amp; \rr {\underline {\bf 2}} \\&#10;\rr {\bf 0} &amp; \rr 0 &amp; \rr 1 &amp; \rr {\underline {\bf 3}} &amp; \rb 1 &amp; \rb 0 &amp; \rb {\bf 2} &amp;  \rb {\bf 0} &amp; \rb 0 &amp; \rb 1 &amp; \rb {\underline {\bf 3}} &amp; \rr 1 &amp; \rr 0 &amp; \rr {\bf 2} \\&#10;\rr 0 &amp; \rr {\bf 1} &amp; \rr 2 &amp; \rr {\bf 3} &amp; \rb 2 &amp; \rb {\bf 1} &amp; \rb 0 &amp;           \rb 0 &amp; \rb {\bf 1} &amp; \rb 2 &amp; \rb {\bf 3} &amp;\rr  2 &amp; \rr {\bf 1} &amp; \rr 0 \\&#10;\rr {\bf 0} &amp; \rr 1 &amp; \rr 3 &amp; \rr 0  &amp; \rb 3 &amp; \rb 1 &amp; \rb {\bf 2} &amp;     \rb {\bf 0} &amp; \rb 1 &amp; \rb 3 &amp; \rb 0 &amp; 3 &amp; 1 &amp; {\bf 2} \\&#10;1 &amp; 2 &amp; {\underline {\bf 2}} &amp; {\bf 3} &amp; {\underline {\bf 0}} &amp; 2 &amp; 1 &amp;    1 &amp; 2 &amp; {\underline {\bf 2}} &amp; {\bf 3} &amp; {\underline {\bf 0}} &amp; 2 &amp; 1 \\&#10;2 &amp; 3 &amp; {\bf 2} &amp; 1 &amp; {\bf 0} &amp; 3 &amp; 2 &amp;        2 &amp; 3 &amp; {\bf 2} &amp; 1 &amp; {\bf 0} &amp; 3 &amp; 2\\&#10;3 &amp; {\underline {\bf 1}} &amp; 0 &amp; 2 &amp; 0 &amp; {\underline {\bf 1}} &amp; 3 &amp;    3 &amp; {\underline {\bf 1}} &amp; 0 &amp; 2 &amp; 0 &amp; {\underline {\bf 1}} &amp; 3  \\&#10;{\underline {\bf 0}} &amp; {\bf 1} &amp; {\bf 2} &amp; 3 &amp; {\bf 0} &amp; {\bf 1} &amp; {\underline {\bf 2}} &amp;  {\underline {\bf 0}} &amp; {\bf 1} &amp; {\bf 2} &amp; 3 &amp; {\bf 0} &amp; {\bf 1} &amp; {\underline {\bf 2}} \\&#10;\end{array}&#10;\right ]&#10;\end{array}&#10;$&#10;&#10;\end{document}"/>
  <p:tag name="IGUANATEXSIZE" val="20"/>
  <p:tag name="IGUANATEXCURSOR" val="2380"/>
  <p:tag name="TRANSPARENCY" val="True"/>
  <p:tag name="FILENAME" val=""/>
  <p:tag name="LATEXENGINEID" val="0"/>
  <p:tag name="TEMPFOLDER" val=".\"/>
  <p:tag name="LATEXFORMHEIGHT" val="534.75"/>
  <p:tag name="LATEXFORMWIDTH" val="699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  <a:txDef>
      <a:spPr bwMode="auto">
        <a:blipFill rotWithShape="0">
          <a:blip xmlns:r="http://schemas.openxmlformats.org/officeDocument/2006/relationships" r:embed="rId1"/>
          <a:stretch>
            <a:fillRect l="-526" t="-1310" r="-902" b="-18923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75000"/>
          <a:buFont typeface="Wingdings" panose="05000000000000000000" pitchFamily="2" charset="2"/>
          <a:buChar char="n"/>
          <a:tabLst/>
          <a:defRPr kumimoji="1" sz="3200" b="0" i="0" u="none" strike="noStrike" kern="0" cap="none" spc="0" normalizeH="0" baseline="0" noProof="0" dirty="0" smtClean="0">
            <a:ln>
              <a:noFill/>
            </a:ln>
            <a:noFill/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b607_4_3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607_4_3" id="{F817C37D-EB72-C349-A0AB-0EAD76B5EA22}" vid="{342F8CC4-3960-FF45-8149-35F409FEBF34}"/>
    </a:ext>
  </a:ext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原創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原創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7600</TotalTime>
  <Words>2465</Words>
  <Application>Microsoft Office PowerPoint</Application>
  <PresentationFormat>如螢幕大小 (4:3)</PresentationFormat>
  <Paragraphs>487</Paragraphs>
  <Slides>64</Slides>
  <Notes>33</Notes>
  <HiddenSlides>6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6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83" baseType="lpstr">
      <vt:lpstr>新細明體</vt:lpstr>
      <vt:lpstr>Arial</vt:lpstr>
      <vt:lpstr>Bookman Old Style</vt:lpstr>
      <vt:lpstr>Calibri</vt:lpstr>
      <vt:lpstr>Calibri Light</vt:lpstr>
      <vt:lpstr>Cambria Math</vt:lpstr>
      <vt:lpstr>Gill Sans MT</vt:lpstr>
      <vt:lpstr>Times New Roman</vt:lpstr>
      <vt:lpstr>Verdana</vt:lpstr>
      <vt:lpstr>Wingdings</vt:lpstr>
      <vt:lpstr>Wingdings 2</vt:lpstr>
      <vt:lpstr>Wingdings 3</vt:lpstr>
      <vt:lpstr>Bold Stripes</vt:lpstr>
      <vt:lpstr>原創</vt:lpstr>
      <vt:lpstr>1_Office 佈景主題</vt:lpstr>
      <vt:lpstr>2_Office 佈景主題</vt:lpstr>
      <vt:lpstr>3_Office 佈景主題</vt:lpstr>
      <vt:lpstr>Lab607_4_3</vt:lpstr>
      <vt:lpstr>Formula</vt:lpstr>
      <vt:lpstr>An Introduction to the Multichannel Rendezvous Problem-Part II</vt:lpstr>
      <vt:lpstr>The sym/async/homo/global MRP</vt:lpstr>
      <vt:lpstr>Sawtooth sequences (Yang, D., J. S., C. Kim. 2010. Deterministic rendezvous scheme in multichannel access networks. (DRSEQ) Electronics Letters 46(20) 1402-1404.)</vt:lpstr>
      <vt:lpstr>Properties of a sawtooth sequence</vt:lpstr>
      <vt:lpstr>Sawtooth sequence</vt:lpstr>
      <vt:lpstr>Two users who follow the same sawtooth sequence will rendezvous within the period</vt:lpstr>
      <vt:lpstr>Case 2: they rendezvous during the second half of the period (one user needs to change its phase when it reaches the bottom) </vt:lpstr>
      <vt:lpstr>The sym/async/homo/global MRP</vt:lpstr>
      <vt:lpstr>Asynchronous channel hopping sequence with maximum degree of overlapping (rendezvous diversity)</vt:lpstr>
      <vt:lpstr>Asynchronous channel hopping sequence with maximum degree of overlapping</vt:lpstr>
      <vt:lpstr>Packing disjoint difference sets</vt:lpstr>
      <vt:lpstr>S={1,2,4} is a (3,7)-perfect difference set</vt:lpstr>
      <vt:lpstr>Perfect difference set</vt:lpstr>
      <vt:lpstr>Packing 8 disjoint (8,73)-perfect difference sets to construct a (8,73)-MACH on 8 channels</vt:lpstr>
      <vt:lpstr>Some other well-known MACH sequences</vt:lpstr>
      <vt:lpstr>Asymptotically optimal MACH</vt:lpstr>
      <vt:lpstr>IDEAL-CH</vt:lpstr>
      <vt:lpstr>IDEAL-CH</vt:lpstr>
      <vt:lpstr>IDEAL-CH</vt:lpstr>
      <vt:lpstr>MACH sequences and matrices</vt:lpstr>
      <vt:lpstr>MACH sequences and matrices</vt:lpstr>
      <vt:lpstr>MACH sequences and matrices</vt:lpstr>
      <vt:lpstr>IDEAL-CH</vt:lpstr>
      <vt:lpstr>Difference sets</vt:lpstr>
      <vt:lpstr>Difference sets</vt:lpstr>
      <vt:lpstr>Difference sets</vt:lpstr>
      <vt:lpstr>Difference sets</vt:lpstr>
      <vt:lpstr>IDEAL-CH</vt:lpstr>
      <vt:lpstr>Ideal matrices</vt:lpstr>
      <vt:lpstr>PowerPoint 簡報</vt:lpstr>
      <vt:lpstr>PowerPoint 簡報</vt:lpstr>
      <vt:lpstr>PowerPoint 簡報</vt:lpstr>
      <vt:lpstr>Ideal matrices</vt:lpstr>
      <vt:lpstr>IDEAL-CH</vt:lpstr>
      <vt:lpstr>From an ideal matrix to a semi-MACH matrix</vt:lpstr>
      <vt:lpstr>From an ideal matrix to a semi-MACH matrix</vt:lpstr>
      <vt:lpstr>PowerPoint 簡報</vt:lpstr>
      <vt:lpstr>IDEAL-CH</vt:lpstr>
      <vt:lpstr>From a semi-MACH matrix to an MACH matrix</vt:lpstr>
      <vt:lpstr>From a semi-MACH matrix to an MACH matrix</vt:lpstr>
      <vt:lpstr>From a semi-MACH matrix to an MACH matrix</vt:lpstr>
      <vt:lpstr>From a semi-MACH matrix to an MACH matrix</vt:lpstr>
      <vt:lpstr>PowerPoint 簡報</vt:lpstr>
      <vt:lpstr>From a semi-MACH matrix to an MACH matrix</vt:lpstr>
      <vt:lpstr>IDEAL-CH</vt:lpstr>
      <vt:lpstr>From an MACH matrix to an MACH sequence</vt:lpstr>
      <vt:lpstr>From an MACH matrix to an MACH sequence</vt:lpstr>
      <vt:lpstr>From an MACH matrix to an MACH sequence</vt:lpstr>
      <vt:lpstr>IDEAL-CH</vt:lpstr>
      <vt:lpstr>IDEAL-CH (Summary)</vt:lpstr>
      <vt:lpstr>Some other well-known MACH sequences</vt:lpstr>
      <vt:lpstr> RDSML-CH is asymptotically optimal</vt:lpstr>
      <vt:lpstr>Maximum-length sequence</vt:lpstr>
      <vt:lpstr>Maximum-length sequence</vt:lpstr>
      <vt:lpstr>PowerPoint 簡報</vt:lpstr>
      <vt:lpstr>Array Structure</vt:lpstr>
      <vt:lpstr>Matrix form of the maximum-length sequence</vt:lpstr>
      <vt:lpstr>An example with p=11</vt:lpstr>
      <vt:lpstr>Rotation property</vt:lpstr>
      <vt:lpstr>Maximum Rendezvous (Non-vertical Shifts)</vt:lpstr>
      <vt:lpstr>Construction of RDSML-CH</vt:lpstr>
      <vt:lpstr>An ML-sequence with p=11</vt:lpstr>
      <vt:lpstr>Replace the column with zeros by a nonzero column</vt:lpstr>
      <vt:lpstr>Emdedding an RDS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#1</dc:title>
  <dc:creator>C.S. Chang</dc:creator>
  <cp:lastModifiedBy>張正尚</cp:lastModifiedBy>
  <cp:revision>250</cp:revision>
  <dcterms:created xsi:type="dcterms:W3CDTF">2005-09-29T03:25:25Z</dcterms:created>
  <dcterms:modified xsi:type="dcterms:W3CDTF">2025-07-04T09:44:20Z</dcterms:modified>
</cp:coreProperties>
</file>